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handoutMasterIdLst>
    <p:handoutMasterId r:id="rId33"/>
  </p:handoutMasterIdLst>
  <p:sldIdLst>
    <p:sldId id="256" r:id="rId2"/>
    <p:sldId id="611" r:id="rId3"/>
    <p:sldId id="446" r:id="rId4"/>
    <p:sldId id="451" r:id="rId5"/>
    <p:sldId id="614" r:id="rId6"/>
    <p:sldId id="453" r:id="rId7"/>
    <p:sldId id="627" r:id="rId8"/>
    <p:sldId id="620" r:id="rId9"/>
    <p:sldId id="609" r:id="rId10"/>
    <p:sldId id="618" r:id="rId11"/>
    <p:sldId id="622" r:id="rId12"/>
    <p:sldId id="617" r:id="rId13"/>
    <p:sldId id="623" r:id="rId14"/>
    <p:sldId id="636" r:id="rId15"/>
    <p:sldId id="633" r:id="rId16"/>
    <p:sldId id="637" r:id="rId17"/>
    <p:sldId id="626" r:id="rId18"/>
    <p:sldId id="638" r:id="rId19"/>
    <p:sldId id="639" r:id="rId20"/>
    <p:sldId id="646" r:id="rId21"/>
    <p:sldId id="648" r:id="rId22"/>
    <p:sldId id="649" r:id="rId23"/>
    <p:sldId id="652" r:id="rId24"/>
    <p:sldId id="650" r:id="rId25"/>
    <p:sldId id="545" r:id="rId26"/>
    <p:sldId id="654" r:id="rId27"/>
    <p:sldId id="658" r:id="rId28"/>
    <p:sldId id="655" r:id="rId29"/>
    <p:sldId id="629" r:id="rId30"/>
    <p:sldId id="5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DRY GAMASSA" initials="LG" lastIdx="3" clrIdx="0">
    <p:extLst>
      <p:ext uri="{19B8F6BF-5375-455C-9EA6-DF929625EA0E}">
        <p15:presenceInfo xmlns:p15="http://schemas.microsoft.com/office/powerpoint/2012/main" userId="59f35ab60363be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6" autoAdjust="0"/>
    <p:restoredTop sz="94660"/>
  </p:normalViewPr>
  <p:slideViewPr>
    <p:cSldViewPr snapToGrid="0">
      <p:cViewPr varScale="1">
        <p:scale>
          <a:sx n="111" d="100"/>
          <a:sy n="111" d="100"/>
        </p:scale>
        <p:origin x="52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5501326-5B90-41A8-8B3D-185FCC4E36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72F0AE9-1381-4AD6-BE68-18B216B17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379336-9602-4319-8F87-BD92CFF01C26}" type="datetimeFigureOut">
              <a:rPr lang="fr-FR" smtClean="0"/>
              <a:t>04/01/2023</a:t>
            </a:fld>
            <a:endParaRPr lang="fr-FR"/>
          </a:p>
        </p:txBody>
      </p:sp>
      <p:sp>
        <p:nvSpPr>
          <p:cNvPr id="4" name="Espace réservé du pied de page 3">
            <a:extLst>
              <a:ext uri="{FF2B5EF4-FFF2-40B4-BE49-F238E27FC236}">
                <a16:creationId xmlns:a16="http://schemas.microsoft.com/office/drawing/2014/main" id="{2E9880D9-6655-4A97-828A-59E1DBE5A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AF02E41-8089-4E53-ABE7-CB8B339D2A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3988EF-A756-4BC7-A626-46B2FC777C6F}" type="slidenum">
              <a:rPr lang="fr-FR" smtClean="0"/>
              <a:t>‹N°›</a:t>
            </a:fld>
            <a:endParaRPr lang="fr-FR"/>
          </a:p>
        </p:txBody>
      </p:sp>
    </p:spTree>
    <p:extLst>
      <p:ext uri="{BB962C8B-B14F-4D97-AF65-F5344CB8AC3E}">
        <p14:creationId xmlns:p14="http://schemas.microsoft.com/office/powerpoint/2010/main" val="39400169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E5900-E371-424A-9080-10439ED16FD3}" type="datetimeFigureOut">
              <a:rPr lang="fr-FR" smtClean="0"/>
              <a:t>04/01/2023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95310-5620-4E02-84F8-C17C75C2D5EE}" type="slidenum">
              <a:rPr lang="fr-FR" smtClean="0"/>
              <a:t>‹N°›</a:t>
            </a:fld>
            <a:endParaRPr lang="fr-FR"/>
          </a:p>
        </p:txBody>
      </p:sp>
    </p:spTree>
    <p:extLst>
      <p:ext uri="{BB962C8B-B14F-4D97-AF65-F5344CB8AC3E}">
        <p14:creationId xmlns:p14="http://schemas.microsoft.com/office/powerpoint/2010/main" val="389436729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663D539-A4C6-453B-A1B4-3EFD493CB9AD}" type="datetime1">
              <a:rPr lang="fr-FR" smtClean="0"/>
              <a:t>04/01/2023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fr-FR"/>
              <a:t>Modifiez le style du titre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B5F7E14-DC63-4F03-A44F-BFA5AA953536}" type="datetime1">
              <a:rPr lang="fr-FR" smtClean="0"/>
              <a:t>04/01/2023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fr-FR"/>
              <a:t>Modifiez le style du titre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AD910C2-0AC4-456C-A0FD-C64FDB21F8DF}" type="datetime1">
              <a:rPr lang="fr-FR" smtClean="0"/>
              <a:t>04/01/2023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fr-FR"/>
              <a:t>Modifiez le style du titre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fr-FR"/>
              <a:t>Cliquez pour modifier les styles du texte du masque</a:t>
            </a:r>
          </a:p>
        </p:txBody>
      </p:sp>
      <p:sp>
        <p:nvSpPr>
          <p:cNvPr id="2" name="Date Placeholder 1"/>
          <p:cNvSpPr>
            <a:spLocks noGrp="1"/>
          </p:cNvSpPr>
          <p:nvPr>
            <p:ph type="dt" sz="half" idx="10"/>
          </p:nvPr>
        </p:nvSpPr>
        <p:spPr/>
        <p:txBody>
          <a:bodyPr/>
          <a:lstStyle/>
          <a:p>
            <a:fld id="{08DC4AF7-8C60-4808-8A48-ADE52E609A43}" type="datetime1">
              <a:rPr lang="fr-FR" smtClean="0"/>
              <a:t>04/01/2023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992B6CD-84A5-4F52-84D2-3960F1C065FE}" type="datetime1">
              <a:rPr lang="fr-FR" smtClean="0"/>
              <a:t>04/01/2023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DF5DB23-4320-4384-ABCA-FFC28932FC3D}" type="datetime1">
              <a:rPr lang="fr-FR" smtClean="0"/>
              <a:t>04/01/2023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fr-FR"/>
              <a:t>Modifiez le style du titre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0428E48-60DB-44DE-8DB4-90E711716A9A}" type="datetime1">
              <a:rPr lang="fr-FR" smtClean="0"/>
              <a:t>04/01/2023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fr-FR"/>
              <a:t>Modifiez le style du titre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805C326-00C4-45AE-90A2-11723E5176B4}" type="datetime1">
              <a:rPr lang="fr-FR" smtClean="0"/>
              <a:t>04/01/2023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50E9BCD-AE98-4D84-950F-425F8E702DF0}" type="datetime1">
              <a:rPr lang="fr-FR" smtClean="0"/>
              <a:t>04/01/2023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52C0165-BF65-4DD6-B0B2-636FB85BB8BF}" type="datetime1">
              <a:rPr lang="fr-FR" smtClean="0"/>
              <a:t>04/01/2023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45600B5-FB60-453A-9230-E6550AC92F87}" type="datetime1">
              <a:rPr lang="fr-FR" smtClean="0"/>
              <a:t>04/01/2023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042A8-0874-40AE-BF98-1595FD9405B2}" type="datetime1">
              <a:rPr lang="fr-FR" smtClean="0"/>
              <a:t>04/01/2023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fr-FR"/>
              <a:t>Modifiez le style du titre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8FA4E83A-E204-4C0E-90BB-EDAE2BFF268A}" type="datetime1">
              <a:rPr lang="fr-FR" smtClean="0"/>
              <a:t>04/01/2023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fr-FR"/>
              <a:t>Modifiez le style du titre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fr-FR"/>
              <a:t>Cliquez sur l'icône pour ajouter une image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a:xfrm>
            <a:off x="3885810" y="6041362"/>
            <a:ext cx="976879" cy="365125"/>
          </a:xfrm>
        </p:spPr>
        <p:txBody>
          <a:bodyPr/>
          <a:lstStyle/>
          <a:p>
            <a:fld id="{B8C6A828-C123-4AEC-8582-965FD7BAEB6C}" type="datetime1">
              <a:rPr lang="fr-FR" smtClean="0"/>
              <a:t>04/01/2023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fr-FR"/>
              <a:t>Modifiez le style du titre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AFF5CFD-7733-4BCB-8E3E-7A6EDEA9AB17}" type="datetime1">
              <a:rPr lang="fr-FR" smtClean="0"/>
              <a:t>04/01/2023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13C627-FC10-4136-9D19-D957FAE9B0F9}"/>
              </a:ext>
            </a:extLst>
          </p:cNvPr>
          <p:cNvSpPr>
            <a:spLocks noGrp="1"/>
          </p:cNvSpPr>
          <p:nvPr>
            <p:ph type="ctrTitle"/>
          </p:nvPr>
        </p:nvSpPr>
        <p:spPr/>
        <p:txBody>
          <a:bodyPr/>
          <a:lstStyle/>
          <a:p>
            <a:r>
              <a:rPr lang="fr-FR" dirty="0">
                <a:cs typeface="Arial" panose="020B0604020202020204" pitchFamily="34" charset="0"/>
              </a:rPr>
              <a:t>NOTE METHODOLOGIE DE PROJET</a:t>
            </a:r>
            <a:r>
              <a:rPr lang="fr-FR" sz="5400" b="1" dirty="0">
                <a:cs typeface="Arial" panose="020B0604020202020204" pitchFamily="34" charset="0"/>
              </a:rPr>
              <a:t> P7</a:t>
            </a:r>
            <a:br>
              <a:rPr lang="fr-FR" sz="5400" b="1" dirty="0">
                <a:cs typeface="Arial" panose="020B0604020202020204" pitchFamily="34" charset="0"/>
              </a:rPr>
            </a:br>
            <a:br>
              <a:rPr lang="fr-FR" sz="5400" b="1" dirty="0">
                <a:cs typeface="Arial" panose="020B0604020202020204" pitchFamily="34" charset="0"/>
              </a:rPr>
            </a:br>
            <a:r>
              <a:rPr lang="fr-FR" sz="3200" b="1" dirty="0">
                <a:solidFill>
                  <a:schemeClr val="accent6">
                    <a:lumMod val="50000"/>
                  </a:schemeClr>
                </a:solidFill>
                <a:cs typeface="Arial" panose="020B0604020202020204" pitchFamily="34" charset="0"/>
              </a:rPr>
              <a:t>Parcours</a:t>
            </a:r>
            <a:r>
              <a:rPr lang="fr-FR" sz="3200" dirty="0">
                <a:solidFill>
                  <a:schemeClr val="accent6">
                    <a:lumMod val="50000"/>
                  </a:schemeClr>
                </a:solidFill>
                <a:cs typeface="Arial" panose="020B0604020202020204" pitchFamily="34" charset="0"/>
              </a:rPr>
              <a:t>:  </a:t>
            </a:r>
            <a:r>
              <a:rPr lang="fr-FR" sz="3200" b="1" dirty="0">
                <a:solidFill>
                  <a:schemeClr val="accent6">
                    <a:lumMod val="50000"/>
                  </a:schemeClr>
                </a:solidFill>
                <a:cs typeface="Arial" panose="020B0604020202020204" pitchFamily="34" charset="0"/>
              </a:rPr>
              <a:t>DATA SCIENTIST</a:t>
            </a:r>
            <a:endParaRPr lang="fr-FR" sz="3200" dirty="0">
              <a:solidFill>
                <a:schemeClr val="accent6">
                  <a:lumMod val="50000"/>
                </a:schemeClr>
              </a:solidFill>
            </a:endParaRPr>
          </a:p>
        </p:txBody>
      </p:sp>
      <p:sp>
        <p:nvSpPr>
          <p:cNvPr id="3" name="Sous-titre 2">
            <a:extLst>
              <a:ext uri="{FF2B5EF4-FFF2-40B4-BE49-F238E27FC236}">
                <a16:creationId xmlns:a16="http://schemas.microsoft.com/office/drawing/2014/main" id="{99B35859-69AA-4583-AB53-0A0F4A5A7F77}"/>
              </a:ext>
            </a:extLst>
          </p:cNvPr>
          <p:cNvSpPr>
            <a:spLocks noGrp="1"/>
          </p:cNvSpPr>
          <p:nvPr>
            <p:ph type="subTitle" idx="1"/>
          </p:nvPr>
        </p:nvSpPr>
        <p:spPr/>
        <p:txBody>
          <a:bodyPr>
            <a:noAutofit/>
          </a:bodyPr>
          <a:lstStyle/>
          <a:p>
            <a:r>
              <a:rPr lang="fr-FR" sz="2000" b="1" dirty="0">
                <a:latin typeface="+mj-lt"/>
                <a:cs typeface="Arial" panose="020B0604020202020204" pitchFamily="34" charset="0"/>
              </a:rPr>
              <a:t>Landry Didier GAMASSA						Soutenance de janvier 2023</a:t>
            </a:r>
          </a:p>
          <a:p>
            <a:r>
              <a:rPr lang="fr-FR" sz="2000" dirty="0">
                <a:latin typeface="+mj-lt"/>
                <a:cs typeface="Arial" panose="020B0604020202020204" pitchFamily="34" charset="0"/>
              </a:rPr>
              <a:t>OPENCLASSROOMS</a:t>
            </a:r>
            <a:endParaRPr lang="en-US" sz="2000" dirty="0">
              <a:latin typeface="+mj-lt"/>
              <a:cs typeface="Arial" panose="020B0604020202020204" pitchFamily="34" charset="0"/>
            </a:endParaRPr>
          </a:p>
        </p:txBody>
      </p:sp>
      <p:sp>
        <p:nvSpPr>
          <p:cNvPr id="8" name="Espace réservé du numéro de diapositive 7">
            <a:extLst>
              <a:ext uri="{FF2B5EF4-FFF2-40B4-BE49-F238E27FC236}">
                <a16:creationId xmlns:a16="http://schemas.microsoft.com/office/drawing/2014/main" id="{1B54E10E-836D-46D5-80D3-73B55485E1D5}"/>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888323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312F64-1325-B4E5-990E-EE9B02E617D4}"/>
              </a:ext>
            </a:extLst>
          </p:cNvPr>
          <p:cNvSpPr>
            <a:spLocks noGrp="1"/>
          </p:cNvSpPr>
          <p:nvPr>
            <p:ph type="title"/>
          </p:nvPr>
        </p:nvSpPr>
        <p:spPr>
          <a:xfrm>
            <a:off x="810000" y="-33712"/>
            <a:ext cx="10571998" cy="970450"/>
          </a:xfrm>
        </p:spPr>
        <p:txBody>
          <a:bodyPr/>
          <a:lstStyle/>
          <a:p>
            <a:r>
              <a:rPr lang="fr-FR" dirty="0"/>
              <a:t>           B_ANALYSE DU CORPUS</a:t>
            </a:r>
          </a:p>
        </p:txBody>
      </p:sp>
      <p:sp>
        <p:nvSpPr>
          <p:cNvPr id="3" name="Espace réservé du numéro de diapositive 2">
            <a:extLst>
              <a:ext uri="{FF2B5EF4-FFF2-40B4-BE49-F238E27FC236}">
                <a16:creationId xmlns:a16="http://schemas.microsoft.com/office/drawing/2014/main" id="{E9BF7B4F-76EC-3103-A83B-7B48570CC208}"/>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4" name="Rectangle : coins arrondis 3">
            <a:extLst>
              <a:ext uri="{FF2B5EF4-FFF2-40B4-BE49-F238E27FC236}">
                <a16:creationId xmlns:a16="http://schemas.microsoft.com/office/drawing/2014/main" id="{CE30B8DE-4806-0433-7766-1F95FEDA0CBB}"/>
              </a:ext>
            </a:extLst>
          </p:cNvPr>
          <p:cNvSpPr/>
          <p:nvPr/>
        </p:nvSpPr>
        <p:spPr>
          <a:xfrm>
            <a:off x="460418" y="1272989"/>
            <a:ext cx="11197271" cy="914400"/>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n w="0"/>
                <a:solidFill>
                  <a:schemeClr val="tx1"/>
                </a:solidFill>
                <a:effectLst>
                  <a:outerShdw blurRad="38100" dist="19050" dir="2700000" algn="tl" rotWithShape="0">
                    <a:schemeClr val="dk1">
                      <a:alpha val="40000"/>
                    </a:schemeClr>
                  </a:outerShdw>
                </a:effectLst>
              </a:rPr>
              <a:t>Le corpus représente l’ensemble des descriptions de notre jeu de données</a:t>
            </a:r>
          </a:p>
        </p:txBody>
      </p:sp>
      <p:sp>
        <p:nvSpPr>
          <p:cNvPr id="5" name="Rectangle : coins arrondis 4">
            <a:extLst>
              <a:ext uri="{FF2B5EF4-FFF2-40B4-BE49-F238E27FC236}">
                <a16:creationId xmlns:a16="http://schemas.microsoft.com/office/drawing/2014/main" id="{063D27C4-80AF-EB1C-4439-FF0BB1FA567C}"/>
              </a:ext>
            </a:extLst>
          </p:cNvPr>
          <p:cNvSpPr/>
          <p:nvPr/>
        </p:nvSpPr>
        <p:spPr>
          <a:xfrm>
            <a:off x="451514" y="3837710"/>
            <a:ext cx="11197271" cy="3020290"/>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p>
          <a:p>
            <a:endParaRPr lang="fr-FR" dirty="0"/>
          </a:p>
          <a:p>
            <a:r>
              <a:rPr lang="fr-FR" b="1" dirty="0">
                <a:solidFill>
                  <a:schemeClr val="tx1"/>
                </a:solidFill>
              </a:rPr>
              <a:t>La préparation de nos données textuelles à la segmentation des articles par classe nous obligera d’effectuer les opérations suivantes:</a:t>
            </a:r>
          </a:p>
          <a:p>
            <a:endParaRPr lang="fr-FR" b="1" dirty="0">
              <a:solidFill>
                <a:schemeClr val="tx1"/>
              </a:solidFill>
            </a:endParaRPr>
          </a:p>
          <a:p>
            <a:pPr marL="285750" indent="-285750">
              <a:buFont typeface="Wingdings" panose="05000000000000000000" pitchFamily="2" charset="2"/>
              <a:buChar char="Ø"/>
            </a:pPr>
            <a:r>
              <a:rPr lang="fr-FR" b="1" dirty="0">
                <a:solidFill>
                  <a:schemeClr val="tx1"/>
                </a:solidFill>
              </a:rPr>
              <a:t>1.Préprocessing du Corpus</a:t>
            </a:r>
          </a:p>
          <a:p>
            <a:pPr marL="285750" indent="-285750">
              <a:buFont typeface="Wingdings" panose="05000000000000000000" pitchFamily="2" charset="2"/>
              <a:buChar char="Ø"/>
            </a:pPr>
            <a:r>
              <a:rPr lang="fr-FR" b="1" dirty="0">
                <a:solidFill>
                  <a:schemeClr val="tx1"/>
                </a:solidFill>
              </a:rPr>
              <a:t>2.Embedding des mots en vue de l’extractions du vocabulaire ou features de la matrice des mots</a:t>
            </a:r>
          </a:p>
          <a:p>
            <a:pPr marL="285750" indent="-285750">
              <a:buFont typeface="Wingdings" panose="05000000000000000000" pitchFamily="2" charset="2"/>
              <a:buChar char="Ø"/>
            </a:pPr>
            <a:r>
              <a:rPr lang="fr-FR" b="1" dirty="0">
                <a:solidFill>
                  <a:schemeClr val="tx1"/>
                </a:solidFill>
              </a:rPr>
              <a:t>3.Reduction dimensionnelle par PCA</a:t>
            </a:r>
          </a:p>
          <a:p>
            <a:pPr marL="285750" indent="-285750">
              <a:buFont typeface="Wingdings" panose="05000000000000000000" pitchFamily="2" charset="2"/>
              <a:buChar char="Ø"/>
            </a:pPr>
            <a:r>
              <a:rPr lang="fr-FR" b="1" dirty="0">
                <a:solidFill>
                  <a:schemeClr val="tx1"/>
                </a:solidFill>
              </a:rPr>
              <a:t>4.Clustering par l’</a:t>
            </a:r>
            <a:r>
              <a:rPr lang="fr-FR" b="1" dirty="0" err="1">
                <a:solidFill>
                  <a:schemeClr val="tx1"/>
                </a:solidFill>
              </a:rPr>
              <a:t>algorithm</a:t>
            </a:r>
            <a:r>
              <a:rPr lang="fr-FR" b="1" dirty="0">
                <a:solidFill>
                  <a:schemeClr val="tx1"/>
                </a:solidFill>
              </a:rPr>
              <a:t> des </a:t>
            </a:r>
            <a:r>
              <a:rPr lang="fr-FR" b="1" dirty="0" err="1">
                <a:solidFill>
                  <a:schemeClr val="tx1"/>
                </a:solidFill>
              </a:rPr>
              <a:t>KMeans</a:t>
            </a:r>
            <a:endParaRPr lang="fr-FR" b="1" dirty="0">
              <a:solidFill>
                <a:schemeClr val="tx1"/>
              </a:solidFill>
            </a:endParaRPr>
          </a:p>
          <a:p>
            <a:pPr marL="285750" indent="-285750">
              <a:buFont typeface="Wingdings" panose="05000000000000000000" pitchFamily="2" charset="2"/>
              <a:buChar char="Ø"/>
            </a:pPr>
            <a:r>
              <a:rPr lang="fr-FR" b="1" dirty="0">
                <a:solidFill>
                  <a:schemeClr val="tx1"/>
                </a:solidFill>
              </a:rPr>
              <a:t>5. Evaluation du Clustering par le score ARI</a:t>
            </a:r>
          </a:p>
          <a:p>
            <a:endParaRPr lang="fr-FR" b="1" dirty="0">
              <a:solidFill>
                <a:schemeClr val="tx1"/>
              </a:solidFill>
            </a:endParaRPr>
          </a:p>
          <a:p>
            <a:endParaRPr lang="fr-FR" dirty="0">
              <a:solidFill>
                <a:schemeClr val="tx1"/>
              </a:solidFill>
            </a:endParaRPr>
          </a:p>
          <a:p>
            <a:endParaRPr lang="fr-FR" dirty="0"/>
          </a:p>
        </p:txBody>
      </p:sp>
      <p:sp>
        <p:nvSpPr>
          <p:cNvPr id="6" name="Rectangle : coins arrondis 5">
            <a:extLst>
              <a:ext uri="{FF2B5EF4-FFF2-40B4-BE49-F238E27FC236}">
                <a16:creationId xmlns:a16="http://schemas.microsoft.com/office/drawing/2014/main" id="{75AF7B7B-94A2-68C0-F7AD-B78A90CC3698}"/>
              </a:ext>
            </a:extLst>
          </p:cNvPr>
          <p:cNvSpPr/>
          <p:nvPr/>
        </p:nvSpPr>
        <p:spPr>
          <a:xfrm>
            <a:off x="534309" y="2514600"/>
            <a:ext cx="11123380" cy="91440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Pour l’ébauche de notre projet ,le choix du corpus a été fait sur l’ensemble des descriptions de la sous catégorie 1 constituée par des articles repartis de manière équilibré dans 7 Classes.</a:t>
            </a:r>
          </a:p>
        </p:txBody>
      </p:sp>
    </p:spTree>
    <p:extLst>
      <p:ext uri="{BB962C8B-B14F-4D97-AF65-F5344CB8AC3E}">
        <p14:creationId xmlns:p14="http://schemas.microsoft.com/office/powerpoint/2010/main" val="9988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2A1C59-4821-EC64-041F-4878E1711F32}"/>
              </a:ext>
            </a:extLst>
          </p:cNvPr>
          <p:cNvSpPr>
            <a:spLocks noGrp="1"/>
          </p:cNvSpPr>
          <p:nvPr>
            <p:ph type="title"/>
          </p:nvPr>
        </p:nvSpPr>
        <p:spPr>
          <a:xfrm>
            <a:off x="-157018" y="99318"/>
            <a:ext cx="12210473" cy="759664"/>
          </a:xfrm>
        </p:spPr>
        <p:txBody>
          <a:bodyPr/>
          <a:lstStyle/>
          <a:p>
            <a:r>
              <a:rPr lang="fr-FR" dirty="0"/>
              <a:t>          </a:t>
            </a:r>
            <a:r>
              <a:rPr lang="fr-FR" sz="3200" dirty="0"/>
              <a:t>B_ANALYSE  DU CORPUS EXTRAIT DU JEU DE DONNEES </a:t>
            </a:r>
          </a:p>
        </p:txBody>
      </p:sp>
      <p:sp>
        <p:nvSpPr>
          <p:cNvPr id="3" name="Espace réservé du numéro de diapositive 2">
            <a:extLst>
              <a:ext uri="{FF2B5EF4-FFF2-40B4-BE49-F238E27FC236}">
                <a16:creationId xmlns:a16="http://schemas.microsoft.com/office/drawing/2014/main" id="{B3D414B9-1348-D6B9-DBD0-EFF151F2341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37" name="Image 36">
            <a:extLst>
              <a:ext uri="{FF2B5EF4-FFF2-40B4-BE49-F238E27FC236}">
                <a16:creationId xmlns:a16="http://schemas.microsoft.com/office/drawing/2014/main" id="{27D927FE-1F6B-F002-19F6-3B07F84F84A9}"/>
              </a:ext>
            </a:extLst>
          </p:cNvPr>
          <p:cNvPicPr>
            <a:picLocks noChangeAspect="1"/>
          </p:cNvPicPr>
          <p:nvPr/>
        </p:nvPicPr>
        <p:blipFill>
          <a:blip r:embed="rId2"/>
          <a:stretch>
            <a:fillRect/>
          </a:stretch>
        </p:blipFill>
        <p:spPr>
          <a:xfrm>
            <a:off x="1380836" y="2304914"/>
            <a:ext cx="8742219" cy="3890350"/>
          </a:xfrm>
          <a:prstGeom prst="rect">
            <a:avLst/>
          </a:prstGeom>
        </p:spPr>
      </p:pic>
    </p:spTree>
    <p:extLst>
      <p:ext uri="{BB962C8B-B14F-4D97-AF65-F5344CB8AC3E}">
        <p14:creationId xmlns:p14="http://schemas.microsoft.com/office/powerpoint/2010/main" val="2811949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51">
            <a:extLst>
              <a:ext uri="{FF2B5EF4-FFF2-40B4-BE49-F238E27FC236}">
                <a16:creationId xmlns:a16="http://schemas.microsoft.com/office/drawing/2014/main" id="{BA2C680C-685B-4E45-9E77-20753051E6B8}"/>
              </a:ext>
            </a:extLst>
          </p:cNvPr>
          <p:cNvSpPr>
            <a:spLocks noGrp="1"/>
          </p:cNvSpPr>
          <p:nvPr>
            <p:ph type="title"/>
          </p:nvPr>
        </p:nvSpPr>
        <p:spPr>
          <a:xfrm>
            <a:off x="1250232" y="750172"/>
            <a:ext cx="10571998" cy="970450"/>
          </a:xfrm>
        </p:spPr>
        <p:txBody>
          <a:bodyPr/>
          <a:lstStyle/>
          <a:p>
            <a:r>
              <a:rPr lang="fr-FR" sz="4400" b="1" dirty="0" err="1">
                <a:solidFill>
                  <a:schemeClr val="bg1"/>
                </a:solidFill>
                <a:cs typeface="Arial" panose="020B0604020202020204" pitchFamily="34" charset="0"/>
                <a:sym typeface="Wingdings" panose="05000000000000000000" pitchFamily="2" charset="2"/>
              </a:rPr>
              <a:t>C_Préprocessing</a:t>
            </a:r>
            <a:r>
              <a:rPr lang="fr-FR" sz="4400" b="1" dirty="0">
                <a:solidFill>
                  <a:schemeClr val="bg1"/>
                </a:solidFill>
                <a:cs typeface="Arial" panose="020B0604020202020204" pitchFamily="34" charset="0"/>
                <a:sym typeface="Wingdings" panose="05000000000000000000" pitchFamily="2" charset="2"/>
              </a:rPr>
              <a:t> du corpus</a:t>
            </a:r>
            <a:br>
              <a:rPr lang="fr-FR" sz="4400" b="1" dirty="0">
                <a:solidFill>
                  <a:srgbClr val="002060"/>
                </a:solidFill>
                <a:cs typeface="Arial" panose="020B0604020202020204" pitchFamily="34" charset="0"/>
                <a:sym typeface="Wingdings" panose="05000000000000000000" pitchFamily="2" charset="2"/>
              </a:rPr>
            </a:br>
            <a:endParaRPr lang="fr-FR" sz="4400" dirty="0"/>
          </a:p>
        </p:txBody>
      </p:sp>
      <p:sp>
        <p:nvSpPr>
          <p:cNvPr id="5" name="Espace réservé du numéro de diapositive 4">
            <a:extLst>
              <a:ext uri="{FF2B5EF4-FFF2-40B4-BE49-F238E27FC236}">
                <a16:creationId xmlns:a16="http://schemas.microsoft.com/office/drawing/2014/main" id="{A6A82B1F-6EDC-4CEB-96A3-029F80A24FA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smtClean="0">
                <a:ln>
                  <a:noFill/>
                </a:ln>
                <a:solidFill>
                  <a:srgbClr val="3494BA"/>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2000" b="0" i="0" u="none" strike="noStrike" kern="1200" cap="none" spc="0" normalizeH="0" baseline="0" noProof="0" dirty="0">
              <a:ln>
                <a:noFill/>
              </a:ln>
              <a:solidFill>
                <a:srgbClr val="3494BA"/>
              </a:solidFill>
              <a:effectLst/>
              <a:uLnTx/>
              <a:uFillTx/>
              <a:latin typeface="Century Gothic" panose="020B0502020202020204"/>
              <a:ea typeface="+mn-ea"/>
              <a:cs typeface="+mn-cs"/>
            </a:endParaRPr>
          </a:p>
        </p:txBody>
      </p:sp>
      <p:pic>
        <p:nvPicPr>
          <p:cNvPr id="2" name="Image 1">
            <a:extLst>
              <a:ext uri="{FF2B5EF4-FFF2-40B4-BE49-F238E27FC236}">
                <a16:creationId xmlns:a16="http://schemas.microsoft.com/office/drawing/2014/main" id="{E9998AF7-0445-AB1C-F5BB-014F981E0F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9100" y="4563914"/>
            <a:ext cx="7094490" cy="2233925"/>
          </a:xfrm>
          <a:prstGeom prst="rect">
            <a:avLst/>
          </a:prstGeom>
        </p:spPr>
      </p:pic>
      <p:pic>
        <p:nvPicPr>
          <p:cNvPr id="3" name="Image 2">
            <a:extLst>
              <a:ext uri="{FF2B5EF4-FFF2-40B4-BE49-F238E27FC236}">
                <a16:creationId xmlns:a16="http://schemas.microsoft.com/office/drawing/2014/main" id="{0C38B560-A3C6-33FE-BD0E-2260CEABC3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46752" y="3917244"/>
            <a:ext cx="3193734" cy="2851736"/>
          </a:xfrm>
          <a:prstGeom prst="rect">
            <a:avLst/>
          </a:prstGeom>
        </p:spPr>
      </p:pic>
      <p:sp>
        <p:nvSpPr>
          <p:cNvPr id="4" name="ZoneTexte 3">
            <a:extLst>
              <a:ext uri="{FF2B5EF4-FFF2-40B4-BE49-F238E27FC236}">
                <a16:creationId xmlns:a16="http://schemas.microsoft.com/office/drawing/2014/main" id="{3F89939C-DF95-BF68-5DE8-CE14DC3D9D96}"/>
              </a:ext>
            </a:extLst>
          </p:cNvPr>
          <p:cNvSpPr txBox="1"/>
          <p:nvPr/>
        </p:nvSpPr>
        <p:spPr>
          <a:xfrm>
            <a:off x="0" y="2151214"/>
            <a:ext cx="11852925" cy="923330"/>
          </a:xfrm>
          <a:prstGeom prst="rect">
            <a:avLst/>
          </a:prstGeom>
          <a:noFill/>
        </p:spPr>
        <p:txBody>
          <a:bodyPr wrap="square" rtlCol="0">
            <a:spAutoFit/>
          </a:bodyPr>
          <a:lstStyle/>
          <a:p>
            <a:r>
              <a:rPr lang="fr-FR" dirty="0"/>
              <a:t>Nous avons principalement utilisé la librairie NLTK pour le preprocessing des données textuelles.</a:t>
            </a:r>
          </a:p>
          <a:p>
            <a:r>
              <a:rPr lang="fr-FR" dirty="0"/>
              <a:t>En NLP,la première étape est souvent celle du preprocessing qui inclut chronologiquement les étapes</a:t>
            </a:r>
          </a:p>
          <a:p>
            <a:r>
              <a:rPr lang="fr-FR" dirty="0"/>
              <a:t> suivantes.</a:t>
            </a:r>
          </a:p>
        </p:txBody>
      </p:sp>
      <p:pic>
        <p:nvPicPr>
          <p:cNvPr id="6" name="Image 5">
            <a:extLst>
              <a:ext uri="{FF2B5EF4-FFF2-40B4-BE49-F238E27FC236}">
                <a16:creationId xmlns:a16="http://schemas.microsoft.com/office/drawing/2014/main" id="{EA99CEF9-9E46-98E9-853F-6F4D03B7EA71}"/>
              </a:ext>
            </a:extLst>
          </p:cNvPr>
          <p:cNvPicPr>
            <a:picLocks noChangeAspect="1"/>
          </p:cNvPicPr>
          <p:nvPr/>
        </p:nvPicPr>
        <p:blipFill>
          <a:blip r:embed="rId4"/>
          <a:stretch>
            <a:fillRect/>
          </a:stretch>
        </p:blipFill>
        <p:spPr>
          <a:xfrm>
            <a:off x="1709946" y="3209993"/>
            <a:ext cx="5032798" cy="1353921"/>
          </a:xfrm>
          <a:prstGeom prst="rect">
            <a:avLst/>
          </a:prstGeom>
        </p:spPr>
      </p:pic>
    </p:spTree>
    <p:extLst>
      <p:ext uri="{BB962C8B-B14F-4D97-AF65-F5344CB8AC3E}">
        <p14:creationId xmlns:p14="http://schemas.microsoft.com/office/powerpoint/2010/main" val="4158583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E57338-A223-6E0A-9077-0C2ED68EA08C}"/>
              </a:ext>
            </a:extLst>
          </p:cNvPr>
          <p:cNvSpPr>
            <a:spLocks noGrp="1"/>
          </p:cNvSpPr>
          <p:nvPr>
            <p:ph type="title"/>
          </p:nvPr>
        </p:nvSpPr>
        <p:spPr>
          <a:xfrm>
            <a:off x="69272" y="0"/>
            <a:ext cx="12122728" cy="723029"/>
          </a:xfrm>
        </p:spPr>
        <p:txBody>
          <a:bodyPr/>
          <a:lstStyle/>
          <a:p>
            <a:pPr algn="ctr"/>
            <a:r>
              <a:rPr lang="fr-FR" sz="3200" dirty="0"/>
              <a:t>      Descriptif de l’approche  Bag of Words(BOW)</a:t>
            </a:r>
          </a:p>
        </p:txBody>
      </p:sp>
      <p:sp>
        <p:nvSpPr>
          <p:cNvPr id="3" name="Espace réservé du numéro de diapositive 2">
            <a:extLst>
              <a:ext uri="{FF2B5EF4-FFF2-40B4-BE49-F238E27FC236}">
                <a16:creationId xmlns:a16="http://schemas.microsoft.com/office/drawing/2014/main" id="{A80B1C5A-FC5C-9D99-EF79-C1E34EBA8E6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Rectangle : coins arrondis 5">
            <a:extLst>
              <a:ext uri="{FF2B5EF4-FFF2-40B4-BE49-F238E27FC236}">
                <a16:creationId xmlns:a16="http://schemas.microsoft.com/office/drawing/2014/main" id="{1AAEC345-EADB-93F9-CE5B-E2B268D504BA}"/>
              </a:ext>
            </a:extLst>
          </p:cNvPr>
          <p:cNvSpPr/>
          <p:nvPr/>
        </p:nvSpPr>
        <p:spPr>
          <a:xfrm>
            <a:off x="71581" y="5086347"/>
            <a:ext cx="12157364" cy="1659082"/>
          </a:xfrm>
          <a:prstGeom prst="roundRect">
            <a:avLst/>
          </a:prstGeom>
          <a:solidFill>
            <a:schemeClr val="bg1">
              <a:lumMod val="6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rtlCol="0" anchor="ctr"/>
          <a:lstStyle/>
          <a:p>
            <a:r>
              <a:rPr lang="fr-FR" b="1" dirty="0"/>
              <a:t>Il s’agit d’un sac de mots qui élimine toute information relative à l’ordre des mots et met l’accent sur l’occurrence  des mots dans un document .</a:t>
            </a:r>
          </a:p>
          <a:p>
            <a:r>
              <a:rPr lang="fr-FR" b="1" dirty="0"/>
              <a:t>Ne pas tenir compte de l’ordre des mots ne permet pas de comprendre en compte le contexte et par conséquent le sens des mots dans le document(Sémantique) </a:t>
            </a:r>
          </a:p>
        </p:txBody>
      </p:sp>
      <p:sp>
        <p:nvSpPr>
          <p:cNvPr id="5" name="Rectangle : coins arrondis 4">
            <a:extLst>
              <a:ext uri="{FF2B5EF4-FFF2-40B4-BE49-F238E27FC236}">
                <a16:creationId xmlns:a16="http://schemas.microsoft.com/office/drawing/2014/main" id="{008F2AEC-A16F-2C43-BCA1-8C13195BC467}"/>
              </a:ext>
            </a:extLst>
          </p:cNvPr>
          <p:cNvSpPr/>
          <p:nvPr/>
        </p:nvSpPr>
        <p:spPr>
          <a:xfrm>
            <a:off x="25977" y="1044622"/>
            <a:ext cx="12202968" cy="3859887"/>
          </a:xfrm>
          <a:prstGeom prst="roundRect">
            <a:avLst/>
          </a:prstGeom>
          <a:solidFill>
            <a:schemeClr val="bg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fr-FR" b="1" dirty="0"/>
          </a:p>
          <a:p>
            <a:pPr algn="ctr"/>
            <a:endParaRPr lang="fr-FR" b="1" dirty="0"/>
          </a:p>
          <a:p>
            <a:pPr algn="ctr"/>
            <a:endParaRPr lang="fr-FR" b="1" dirty="0"/>
          </a:p>
          <a:p>
            <a:pPr algn="ctr"/>
            <a:endParaRPr lang="fr-FR" b="1" dirty="0"/>
          </a:p>
          <a:p>
            <a:pPr algn="ctr"/>
            <a:endParaRPr lang="fr-FR" b="1" dirty="0"/>
          </a:p>
          <a:p>
            <a:pPr algn="ctr"/>
            <a:r>
              <a:rPr lang="fr-FR" sz="2000" b="1" u="sng" dirty="0">
                <a:effectLst>
                  <a:outerShdw blurRad="38100" dist="38100" dir="2700000" algn="tl">
                    <a:srgbClr val="000000">
                      <a:alpha val="43137"/>
                    </a:srgbClr>
                  </a:outerShdw>
                </a:effectLst>
              </a:rPr>
              <a:t>Bag-of-</a:t>
            </a:r>
            <a:r>
              <a:rPr lang="fr-FR" sz="2000" b="1" u="sng" dirty="0" err="1">
                <a:effectLst>
                  <a:outerShdw blurRad="38100" dist="38100" dir="2700000" algn="tl">
                    <a:srgbClr val="000000">
                      <a:alpha val="43137"/>
                    </a:srgbClr>
                  </a:outerShdw>
                </a:effectLst>
              </a:rPr>
              <a:t>words</a:t>
            </a:r>
            <a:r>
              <a:rPr lang="fr-FR" sz="2000" b="1" u="sng" dirty="0">
                <a:effectLst>
                  <a:outerShdw blurRad="38100" dist="38100" dir="2700000" algn="tl">
                    <a:srgbClr val="000000">
                      <a:alpha val="43137"/>
                    </a:srgbClr>
                  </a:outerShdw>
                </a:effectLst>
              </a:rPr>
              <a:t>= Sac de mots en Français</a:t>
            </a:r>
          </a:p>
          <a:p>
            <a:pPr algn="ctr"/>
            <a:endParaRPr lang="fr-FR" b="1" dirty="0"/>
          </a:p>
          <a:p>
            <a:r>
              <a:rPr lang="fr-FR" sz="1600" b="1" dirty="0"/>
              <a:t>Les algorithmes d’apprentissage automatique ne peuvent pas fonctionner directement avec du texte brut.</a:t>
            </a:r>
          </a:p>
          <a:p>
            <a:r>
              <a:rPr lang="fr-FR" sz="1600" b="1" dirty="0"/>
              <a:t>Cette technique consiste principalement à réaliser en amont les taches de preprocessing suivantes:</a:t>
            </a:r>
          </a:p>
          <a:p>
            <a:r>
              <a:rPr lang="fr-FR" sz="1600" b="1" dirty="0"/>
              <a:t>1_Nettoyer les données textuelles grâce aux librairies NLTK et Re de Python selon les étapes suivantes:</a:t>
            </a:r>
          </a:p>
          <a:p>
            <a:endParaRPr lang="fr-FR" sz="1600" b="1" dirty="0"/>
          </a:p>
          <a:p>
            <a:r>
              <a:rPr lang="fr-FR" sz="1600" b="1" dirty="0"/>
              <a:t>          Normalisation du texte---&gt;  Tokenization---&gt;Suppression des stopwords---Lemmatization </a:t>
            </a:r>
          </a:p>
          <a:p>
            <a:endParaRPr lang="fr-FR" sz="1600" b="1" dirty="0"/>
          </a:p>
          <a:p>
            <a:r>
              <a:rPr lang="fr-FR" sz="1600" b="1" dirty="0"/>
              <a:t>2_Convertir les données textuelles  en données numériques grâce aux techniques de comptage suivantes:</a:t>
            </a:r>
          </a:p>
          <a:p>
            <a:pPr marL="285750" indent="-285750">
              <a:buFont typeface="Wingdings" panose="05000000000000000000" pitchFamily="2" charset="2"/>
              <a:buChar char="Ø"/>
            </a:pPr>
            <a:r>
              <a:rPr lang="fr-FR" sz="1600" b="1" dirty="0"/>
              <a:t>CountVectorizer=&gt; compter le nombre de fois chaque mot apparait dans un document</a:t>
            </a:r>
          </a:p>
          <a:p>
            <a:pPr marL="285750" indent="-285750">
              <a:buFont typeface="Wingdings" panose="05000000000000000000" pitchFamily="2" charset="2"/>
              <a:buChar char="Ø"/>
            </a:pPr>
            <a:r>
              <a:rPr lang="fr-FR" sz="1600" b="1" dirty="0"/>
              <a:t>TF-</a:t>
            </a:r>
            <a:r>
              <a:rPr lang="fr-FR" sz="1600" b="1" dirty="0" err="1"/>
              <a:t>IDFVectorizer</a:t>
            </a:r>
            <a:r>
              <a:rPr lang="fr-FR" sz="1600" b="1" dirty="0"/>
              <a:t>=&gt;Calculer la fréquence à laquelle chaque mot apparait dans un document parmi tous les mots du documents</a:t>
            </a:r>
          </a:p>
          <a:p>
            <a:endParaRPr lang="fr-FR" sz="1600" b="1" dirty="0"/>
          </a:p>
          <a:p>
            <a:endParaRPr lang="fr-FR" sz="1600" b="1" dirty="0"/>
          </a:p>
          <a:p>
            <a:endParaRPr lang="fr-FR" sz="1600" b="1" dirty="0"/>
          </a:p>
          <a:p>
            <a:endParaRPr lang="fr-FR" sz="1600" b="1" dirty="0"/>
          </a:p>
          <a:p>
            <a:pPr algn="ctr"/>
            <a:endParaRPr lang="fr-FR" dirty="0"/>
          </a:p>
        </p:txBody>
      </p:sp>
    </p:spTree>
    <p:extLst>
      <p:ext uri="{BB962C8B-B14F-4D97-AF65-F5344CB8AC3E}">
        <p14:creationId xmlns:p14="http://schemas.microsoft.com/office/powerpoint/2010/main" val="2215122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09FFF-55F2-DD93-41B8-208ACE289089}"/>
              </a:ext>
            </a:extLst>
          </p:cNvPr>
          <p:cNvSpPr>
            <a:spLocks noGrp="1"/>
          </p:cNvSpPr>
          <p:nvPr>
            <p:ph type="title"/>
          </p:nvPr>
        </p:nvSpPr>
        <p:spPr>
          <a:xfrm>
            <a:off x="0" y="-604043"/>
            <a:ext cx="12690765" cy="1208086"/>
          </a:xfrm>
        </p:spPr>
        <p:txBody>
          <a:bodyPr/>
          <a:lstStyle/>
          <a:p>
            <a:pPr algn="ctr"/>
            <a:r>
              <a:rPr lang="fr-FR" sz="2400" dirty="0"/>
              <a:t>Mise en œuvre du Bag-</a:t>
            </a:r>
            <a:r>
              <a:rPr lang="fr-FR" sz="2400" dirty="0" err="1"/>
              <a:t>of_Words</a:t>
            </a:r>
            <a:r>
              <a:rPr lang="fr-FR" sz="2400" dirty="0"/>
              <a:t> dans le projet par la solution TF-IDF</a:t>
            </a:r>
          </a:p>
        </p:txBody>
      </p:sp>
      <p:sp>
        <p:nvSpPr>
          <p:cNvPr id="3" name="Espace réservé du numéro de diapositive 2">
            <a:extLst>
              <a:ext uri="{FF2B5EF4-FFF2-40B4-BE49-F238E27FC236}">
                <a16:creationId xmlns:a16="http://schemas.microsoft.com/office/drawing/2014/main" id="{112608D0-632B-B168-1A10-FD353DB3721A}"/>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4" name="ZoneTexte 3">
            <a:extLst>
              <a:ext uri="{FF2B5EF4-FFF2-40B4-BE49-F238E27FC236}">
                <a16:creationId xmlns:a16="http://schemas.microsoft.com/office/drawing/2014/main" id="{8407247B-5AB0-B243-CF74-55CF7E18E0EA}"/>
              </a:ext>
            </a:extLst>
          </p:cNvPr>
          <p:cNvSpPr txBox="1"/>
          <p:nvPr/>
        </p:nvSpPr>
        <p:spPr>
          <a:xfrm>
            <a:off x="0" y="967940"/>
            <a:ext cx="12192000" cy="8586966"/>
          </a:xfrm>
          <a:prstGeom prst="rect">
            <a:avLst/>
          </a:prstGeom>
          <a:solidFill>
            <a:schemeClr val="bg1">
              <a:lumMod val="85000"/>
            </a:schemeClr>
          </a:solidFill>
        </p:spPr>
        <p:txBody>
          <a:bodyPr wrap="square" rtlCol="0">
            <a:spAutoFit/>
          </a:bodyPr>
          <a:lstStyle/>
          <a:p>
            <a:r>
              <a:rPr lang="fr-FR" sz="1400" b="1" u="sng" dirty="0">
                <a:solidFill>
                  <a:srgbClr val="C00000"/>
                </a:solidFill>
              </a:rPr>
              <a:t>Etape1</a:t>
            </a:r>
            <a:r>
              <a:rPr lang="fr-FR" sz="1400" b="1" dirty="0"/>
              <a:t>: Extraction du Corpus de la Dataset</a:t>
            </a:r>
          </a:p>
          <a:p>
            <a:r>
              <a:rPr lang="fr-FR" sz="1400" dirty="0"/>
              <a:t>             </a:t>
            </a:r>
            <a:r>
              <a:rPr lang="fr-FR" sz="1400" b="1" dirty="0">
                <a:solidFill>
                  <a:srgbClr val="00B050"/>
                </a:solidFill>
              </a:rPr>
              <a:t>sentences = </a:t>
            </a:r>
            <a:r>
              <a:rPr lang="fr-FR" sz="1400" b="1" dirty="0" err="1">
                <a:solidFill>
                  <a:srgbClr val="00B050"/>
                </a:solidFill>
              </a:rPr>
              <a:t>df_product</a:t>
            </a:r>
            <a:r>
              <a:rPr lang="fr-FR" sz="1400" b="1" dirty="0">
                <a:solidFill>
                  <a:srgbClr val="00B050"/>
                </a:solidFill>
              </a:rPr>
              <a:t>['</a:t>
            </a:r>
            <a:r>
              <a:rPr lang="fr-FR" sz="1400" b="1" dirty="0" err="1">
                <a:solidFill>
                  <a:srgbClr val="00B050"/>
                </a:solidFill>
              </a:rPr>
              <a:t>sentence_bow_lem</a:t>
            </a:r>
            <a:r>
              <a:rPr lang="fr-FR" sz="1400" b="1" dirty="0">
                <a:solidFill>
                  <a:srgbClr val="00B050"/>
                </a:solidFill>
              </a:rPr>
              <a:t>'].</a:t>
            </a:r>
            <a:r>
              <a:rPr lang="fr-FR" sz="1400" b="1" dirty="0" err="1">
                <a:solidFill>
                  <a:srgbClr val="00B050"/>
                </a:solidFill>
              </a:rPr>
              <a:t>to_list</a:t>
            </a:r>
            <a:r>
              <a:rPr lang="fr-FR" sz="1400" b="1" dirty="0">
                <a:solidFill>
                  <a:srgbClr val="00B050"/>
                </a:solidFill>
              </a:rPr>
              <a:t>()</a:t>
            </a:r>
          </a:p>
          <a:p>
            <a:r>
              <a:rPr lang="fr-FR" sz="1400" b="1" u="sng" dirty="0">
                <a:solidFill>
                  <a:srgbClr val="C00000"/>
                </a:solidFill>
              </a:rPr>
              <a:t>Etape2</a:t>
            </a:r>
            <a:r>
              <a:rPr lang="fr-FR" sz="1400" b="1" dirty="0"/>
              <a:t>: Le prétraitement du Corpus avec la librairie NLTK et Re /</a:t>
            </a:r>
            <a:r>
              <a:rPr lang="fr-FR" sz="1400" b="1" u="sng" dirty="0" err="1">
                <a:solidFill>
                  <a:srgbClr val="FF0000"/>
                </a:solidFill>
              </a:rPr>
              <a:t>def</a:t>
            </a:r>
            <a:r>
              <a:rPr lang="fr-FR" sz="1400" b="1" u="sng" dirty="0">
                <a:solidFill>
                  <a:srgbClr val="FF0000"/>
                </a:solidFill>
              </a:rPr>
              <a:t> clean(</a:t>
            </a:r>
            <a:r>
              <a:rPr lang="fr-FR" sz="1400" b="1" u="sng" dirty="0" err="1">
                <a:solidFill>
                  <a:srgbClr val="FF0000"/>
                </a:solidFill>
              </a:rPr>
              <a:t>text</a:t>
            </a:r>
            <a:r>
              <a:rPr lang="fr-FR" sz="1400" b="1" u="sng" dirty="0">
                <a:solidFill>
                  <a:srgbClr val="FF0000"/>
                </a:solidFill>
              </a:rPr>
              <a:t>)</a:t>
            </a:r>
          </a:p>
          <a:p>
            <a:r>
              <a:rPr lang="fr-FR" sz="1400" b="1" dirty="0"/>
              <a:t>Le Corpus a été segmenté en phrases, puis les phrases ont été segmentées (</a:t>
            </a:r>
            <a:r>
              <a:rPr lang="fr-FR" sz="1400" b="1" dirty="0" err="1"/>
              <a:t>tokenized</a:t>
            </a:r>
            <a:r>
              <a:rPr lang="fr-FR" sz="1400" b="1" dirty="0"/>
              <a:t>) en unités </a:t>
            </a:r>
          </a:p>
          <a:p>
            <a:r>
              <a:rPr lang="fr-FR" sz="1400" b="1" dirty="0"/>
              <a:t>(mots et signes de ponctuation).Les mots ont été mis en minuscules et les </a:t>
            </a:r>
            <a:r>
              <a:rPr lang="fr-FR" sz="1400" b="1" dirty="0" err="1"/>
              <a:t>tokens</a:t>
            </a:r>
            <a:r>
              <a:rPr lang="fr-FR" sz="1400" b="1" dirty="0"/>
              <a:t> correspondant à </a:t>
            </a:r>
          </a:p>
          <a:p>
            <a:r>
              <a:rPr lang="fr-FR" sz="1400" b="1" dirty="0"/>
              <a:t>un signe de ponctuation ont été retirés.</a:t>
            </a:r>
          </a:p>
          <a:p>
            <a:pPr lvl="1"/>
            <a:r>
              <a:rPr lang="fr-FR" sz="1400" b="1" u="sng" dirty="0">
                <a:solidFill>
                  <a:srgbClr val="C00000"/>
                </a:solidFill>
              </a:rPr>
              <a:t>Etape3</a:t>
            </a:r>
            <a:r>
              <a:rPr lang="fr-FR" sz="1400" b="1" dirty="0"/>
              <a:t>:La  définition des paramètres de l’algorithme de comptage et vectorisation des mots TF-</a:t>
            </a:r>
            <a:r>
              <a:rPr lang="fr-FR" sz="1400" b="1" dirty="0" err="1"/>
              <a:t>IDFVectorizer</a:t>
            </a:r>
            <a:r>
              <a:rPr lang="fr-FR" sz="1400" b="1" dirty="0"/>
              <a:t>:</a:t>
            </a:r>
          </a:p>
          <a:p>
            <a:pPr lvl="1"/>
            <a:r>
              <a:rPr lang="en-US" sz="1600" b="0" i="1" dirty="0">
                <a:solidFill>
                  <a:srgbClr val="00BFB2"/>
                </a:solidFill>
                <a:effectLst/>
                <a:latin typeface="Gilroy light"/>
              </a:rPr>
              <a:t> </a:t>
            </a:r>
            <a:r>
              <a:rPr lang="en-US" sz="1600" b="1" dirty="0">
                <a:solidFill>
                  <a:srgbClr val="00B050"/>
                </a:solidFill>
                <a:effectLst/>
                <a:latin typeface="Gilroy light"/>
              </a:rPr>
              <a:t>model = Word2Vec(sentences, size = 250, alpha = 0.025, </a:t>
            </a:r>
            <a:r>
              <a:rPr lang="en-US" sz="1600" b="1" dirty="0" err="1">
                <a:solidFill>
                  <a:srgbClr val="00B050"/>
                </a:solidFill>
                <a:effectLst/>
                <a:latin typeface="Gilroy light"/>
              </a:rPr>
              <a:t>min_alpha</a:t>
            </a:r>
            <a:r>
              <a:rPr lang="en-US" sz="1600" b="1" dirty="0">
                <a:solidFill>
                  <a:srgbClr val="00B050"/>
                </a:solidFill>
                <a:effectLst/>
                <a:latin typeface="Gilroy light"/>
              </a:rPr>
              <a:t> = 0.00025, </a:t>
            </a:r>
            <a:r>
              <a:rPr lang="en-US" sz="1600" b="1" dirty="0" err="1">
                <a:solidFill>
                  <a:srgbClr val="00B050"/>
                </a:solidFill>
                <a:effectLst/>
                <a:latin typeface="Gilroy light"/>
              </a:rPr>
              <a:t>min_count</a:t>
            </a:r>
            <a:r>
              <a:rPr lang="en-US" sz="1600" b="1" dirty="0">
                <a:solidFill>
                  <a:srgbClr val="00B050"/>
                </a:solidFill>
                <a:effectLst/>
                <a:latin typeface="Gilroy light"/>
              </a:rPr>
              <a:t> = 5, window = 3, sg = 1)</a:t>
            </a:r>
          </a:p>
          <a:p>
            <a:pPr lvl="1"/>
            <a:r>
              <a:rPr lang="fr-FR" sz="1600" b="1" dirty="0">
                <a:solidFill>
                  <a:srgbClr val="00B050"/>
                </a:solidFill>
                <a:effectLst/>
                <a:latin typeface="Gilroy light"/>
              </a:rPr>
              <a:t> </a:t>
            </a:r>
            <a:r>
              <a:rPr lang="fr-FR" sz="1600" b="1" dirty="0" err="1">
                <a:solidFill>
                  <a:srgbClr val="00B050"/>
                </a:solidFill>
                <a:effectLst/>
                <a:latin typeface="Gilroy light"/>
              </a:rPr>
              <a:t>model.train</a:t>
            </a:r>
            <a:r>
              <a:rPr lang="fr-FR" sz="1600" b="1" dirty="0">
                <a:solidFill>
                  <a:srgbClr val="00B050"/>
                </a:solidFill>
                <a:effectLst/>
                <a:latin typeface="Gilroy light"/>
              </a:rPr>
              <a:t>(sentences, </a:t>
            </a:r>
            <a:r>
              <a:rPr lang="fr-FR" sz="1600" b="1" dirty="0" err="1">
                <a:solidFill>
                  <a:srgbClr val="00B050"/>
                </a:solidFill>
                <a:effectLst/>
                <a:latin typeface="Gilroy light"/>
              </a:rPr>
              <a:t>total_examples</a:t>
            </a:r>
            <a:r>
              <a:rPr lang="fr-FR" sz="1600" b="1" dirty="0">
                <a:solidFill>
                  <a:srgbClr val="00B050"/>
                </a:solidFill>
                <a:effectLst/>
                <a:latin typeface="Gilroy light"/>
              </a:rPr>
              <a:t> = </a:t>
            </a:r>
            <a:r>
              <a:rPr lang="fr-FR" sz="1600" b="1" dirty="0" err="1">
                <a:solidFill>
                  <a:srgbClr val="00B050"/>
                </a:solidFill>
                <a:effectLst/>
                <a:latin typeface="Gilroy light"/>
              </a:rPr>
              <a:t>len</a:t>
            </a:r>
            <a:r>
              <a:rPr lang="fr-FR" sz="1600" b="1" dirty="0">
                <a:solidFill>
                  <a:srgbClr val="00B050"/>
                </a:solidFill>
                <a:effectLst/>
                <a:latin typeface="Gilroy light"/>
              </a:rPr>
              <a:t>(sentences), </a:t>
            </a:r>
            <a:r>
              <a:rPr lang="fr-FR" sz="1600" b="1" dirty="0" err="1">
                <a:solidFill>
                  <a:srgbClr val="00B050"/>
                </a:solidFill>
                <a:effectLst/>
                <a:latin typeface="Gilroy light"/>
              </a:rPr>
              <a:t>epochs</a:t>
            </a:r>
            <a:r>
              <a:rPr lang="fr-FR" sz="1600" b="1" dirty="0">
                <a:solidFill>
                  <a:srgbClr val="00B050"/>
                </a:solidFill>
                <a:effectLst/>
                <a:latin typeface="Gilroy light"/>
              </a:rPr>
              <a:t> = 80)</a:t>
            </a:r>
          </a:p>
          <a:p>
            <a:pPr lvl="3"/>
            <a:r>
              <a:rPr lang="fr-FR" sz="1400" b="1" u="sng" dirty="0">
                <a:solidFill>
                  <a:srgbClr val="C00000"/>
                </a:solidFill>
                <a:latin typeface="+mj-lt"/>
              </a:rPr>
              <a:t>Etape 4</a:t>
            </a:r>
            <a:r>
              <a:rPr lang="fr-FR" sz="1400" b="1" u="sng" dirty="0">
                <a:latin typeface="+mj-lt"/>
              </a:rPr>
              <a:t>: L’entrainement du modèle </a:t>
            </a:r>
            <a:r>
              <a:rPr lang="fr-FR" sz="1400" b="1" u="sng" dirty="0">
                <a:latin typeface="+mj-lt"/>
                <a:sym typeface="Wingdings" panose="05000000000000000000" pitchFamily="2" charset="2"/>
              </a:rPr>
              <a:t> Calcul TF-IDF</a:t>
            </a:r>
          </a:p>
          <a:p>
            <a:pPr marL="1714500" lvl="3" indent="-342900">
              <a:buFont typeface="+mj-lt"/>
              <a:buAutoNum type="alphaLcParenR"/>
            </a:pPr>
            <a:r>
              <a:rPr lang="fr-FR" sz="1400" b="1" dirty="0">
                <a:latin typeface="+mj-lt"/>
                <a:sym typeface="Wingdings" panose="05000000000000000000" pitchFamily="2" charset="2"/>
              </a:rPr>
              <a:t>L’entrainement du modèle va nous mettre de créer préalablement  un vocabulaire de mot j pour tout le corpus + une matrice de comptage d’occurrence des </a:t>
            </a:r>
            <a:r>
              <a:rPr lang="fr-FR" sz="1400" b="1" dirty="0" err="1">
                <a:latin typeface="+mj-lt"/>
                <a:sym typeface="Wingdings" panose="05000000000000000000" pitchFamily="2" charset="2"/>
              </a:rPr>
              <a:t>motj</a:t>
            </a:r>
            <a:r>
              <a:rPr lang="fr-FR" sz="1400" b="1" dirty="0" err="1">
                <a:solidFill>
                  <a:srgbClr val="00B050"/>
                </a:solidFill>
                <a:latin typeface="+mj-lt"/>
                <a:sym typeface="Wingdings" panose="05000000000000000000" pitchFamily="2" charset="2"/>
              </a:rPr>
              <a:t>:Le</a:t>
            </a:r>
            <a:r>
              <a:rPr lang="fr-FR" sz="1400" b="1" dirty="0">
                <a:solidFill>
                  <a:srgbClr val="00B050"/>
                </a:solidFill>
                <a:latin typeface="+mj-lt"/>
                <a:sym typeface="Wingdings" panose="05000000000000000000" pitchFamily="2" charset="2"/>
              </a:rPr>
              <a:t> corpus nous a permis de construire le vocabulaire de notre modèle avec 77 mots uniques selon la </a:t>
            </a:r>
            <a:r>
              <a:rPr lang="fr-FR" sz="1400" b="1" dirty="0" err="1">
                <a:solidFill>
                  <a:srgbClr val="00B050"/>
                </a:solidFill>
                <a:latin typeface="+mj-lt"/>
                <a:sym typeface="Wingdings" panose="05000000000000000000" pitchFamily="2" charset="2"/>
              </a:rPr>
              <a:t>methode</a:t>
            </a:r>
            <a:r>
              <a:rPr lang="fr-FR" sz="1400" b="1" dirty="0">
                <a:solidFill>
                  <a:srgbClr val="00B050"/>
                </a:solidFill>
                <a:latin typeface="+mj-lt"/>
                <a:sym typeface="Wingdings" panose="05000000000000000000" pitchFamily="2" charset="2"/>
              </a:rPr>
              <a:t> TF-IDF</a:t>
            </a:r>
          </a:p>
          <a:p>
            <a:pPr marL="1714500" lvl="3" indent="-342900">
              <a:buFont typeface="+mj-lt"/>
              <a:buAutoNum type="alphaLcParenR"/>
            </a:pPr>
            <a:endParaRPr lang="fr-FR" sz="1400" b="1" dirty="0">
              <a:latin typeface="+mj-lt"/>
              <a:sym typeface="Wingdings" panose="05000000000000000000" pitchFamily="2" charset="2"/>
            </a:endParaRPr>
          </a:p>
          <a:p>
            <a:pPr marL="1714500" lvl="3" indent="-342900">
              <a:buFont typeface="+mj-lt"/>
              <a:buAutoNum type="alphaLcParenR"/>
            </a:pPr>
            <a:endParaRPr lang="fr-FR" sz="1400" b="1" dirty="0">
              <a:latin typeface="+mj-lt"/>
              <a:sym typeface="Wingdings" panose="05000000000000000000" pitchFamily="2" charset="2"/>
            </a:endParaRPr>
          </a:p>
          <a:p>
            <a:pPr marL="1714500" lvl="3" indent="-342900">
              <a:buFont typeface="+mj-lt"/>
              <a:buAutoNum type="alphaLcParenR"/>
            </a:pPr>
            <a:endParaRPr lang="fr-FR" sz="1400" b="1" dirty="0">
              <a:latin typeface="+mj-lt"/>
              <a:sym typeface="Wingdings" panose="05000000000000000000" pitchFamily="2" charset="2"/>
            </a:endParaRPr>
          </a:p>
          <a:p>
            <a:pPr marL="1714500" lvl="3" indent="-342900">
              <a:buFont typeface="+mj-lt"/>
              <a:buAutoNum type="alphaLcParenR"/>
            </a:pPr>
            <a:endParaRPr lang="fr-FR" sz="1400" b="1" dirty="0">
              <a:latin typeface="+mj-lt"/>
              <a:sym typeface="Wingdings" panose="05000000000000000000" pitchFamily="2" charset="2"/>
            </a:endParaRPr>
          </a:p>
          <a:p>
            <a:pPr marL="1714500" lvl="3" indent="-342900">
              <a:buFont typeface="+mj-lt"/>
              <a:buAutoNum type="alphaLcParenR"/>
            </a:pPr>
            <a:endParaRPr lang="fr-FR" sz="1400" b="1" dirty="0">
              <a:latin typeface="+mj-lt"/>
              <a:sym typeface="Wingdings" panose="05000000000000000000" pitchFamily="2" charset="2"/>
            </a:endParaRPr>
          </a:p>
          <a:p>
            <a:pPr marL="1714500" lvl="3" indent="-342900">
              <a:buFont typeface="+mj-lt"/>
              <a:buAutoNum type="alphaLcParenR"/>
            </a:pPr>
            <a:endParaRPr lang="fr-FR" sz="1400" b="1" dirty="0">
              <a:latin typeface="+mj-lt"/>
              <a:sym typeface="Wingdings" panose="05000000000000000000" pitchFamily="2" charset="2"/>
            </a:endParaRPr>
          </a:p>
          <a:p>
            <a:pPr marL="1714500" lvl="3" indent="-342900">
              <a:buFont typeface="+mj-lt"/>
              <a:buAutoNum type="alphaLcParenR"/>
            </a:pPr>
            <a:endParaRPr lang="fr-FR" sz="1400" b="1" dirty="0">
              <a:latin typeface="+mj-lt"/>
              <a:sym typeface="Wingdings" panose="05000000000000000000" pitchFamily="2" charset="2"/>
            </a:endParaRPr>
          </a:p>
          <a:p>
            <a:pPr marL="1714500" lvl="3" indent="-342900">
              <a:buFont typeface="+mj-lt"/>
              <a:buAutoNum type="alphaLcParenR"/>
            </a:pPr>
            <a:r>
              <a:rPr lang="fr-FR" sz="1400" b="1" dirty="0">
                <a:latin typeface="+mj-lt"/>
                <a:sym typeface="Wingdings" panose="05000000000000000000" pitchFamily="2" charset="2"/>
              </a:rPr>
              <a:t>Une fois la matrice crée, on peut calculer le score TF-IDF de cette </a:t>
            </a:r>
            <a:r>
              <a:rPr lang="fr-FR" sz="1400" b="1" dirty="0" err="1">
                <a:latin typeface="+mj-lt"/>
                <a:sym typeface="Wingdings" panose="05000000000000000000" pitchFamily="2" charset="2"/>
              </a:rPr>
              <a:t>matrice:</a:t>
            </a:r>
            <a:r>
              <a:rPr lang="fr-FR" sz="1400" b="1" dirty="0" err="1">
                <a:solidFill>
                  <a:srgbClr val="00B050"/>
                </a:solidFill>
                <a:latin typeface="+mj-lt"/>
                <a:sym typeface="Wingdings" panose="05000000000000000000" pitchFamily="2" charset="2"/>
              </a:rPr>
              <a:t>La</a:t>
            </a:r>
            <a:r>
              <a:rPr lang="fr-FR" sz="1400" b="1" dirty="0">
                <a:solidFill>
                  <a:srgbClr val="00B050"/>
                </a:solidFill>
                <a:latin typeface="+mj-lt"/>
                <a:sym typeface="Wingdings" panose="05000000000000000000" pitchFamily="2" charset="2"/>
              </a:rPr>
              <a:t> matrice </a:t>
            </a:r>
            <a:r>
              <a:rPr lang="fr-FR" sz="1400" b="1" dirty="0" err="1">
                <a:solidFill>
                  <a:srgbClr val="00B050"/>
                </a:solidFill>
                <a:latin typeface="+mj-lt"/>
                <a:sym typeface="Wingdings" panose="05000000000000000000" pitchFamily="2" charset="2"/>
              </a:rPr>
              <a:t>BoW</a:t>
            </a:r>
            <a:r>
              <a:rPr lang="fr-FR" sz="1400" b="1" dirty="0">
                <a:solidFill>
                  <a:srgbClr val="00B050"/>
                </a:solidFill>
                <a:latin typeface="+mj-lt"/>
                <a:sym typeface="Wingdings" panose="05000000000000000000" pitchFamily="2" charset="2"/>
              </a:rPr>
              <a:t> selon Tf-</a:t>
            </a:r>
            <a:r>
              <a:rPr lang="fr-FR" sz="1400" b="1" dirty="0" err="1">
                <a:solidFill>
                  <a:srgbClr val="00B050"/>
                </a:solidFill>
                <a:latin typeface="+mj-lt"/>
                <a:sym typeface="Wingdings" panose="05000000000000000000" pitchFamily="2" charset="2"/>
              </a:rPr>
              <a:t>Idf</a:t>
            </a:r>
            <a:r>
              <a:rPr lang="fr-FR" sz="1400" b="1" dirty="0">
                <a:solidFill>
                  <a:srgbClr val="00B050"/>
                </a:solidFill>
                <a:latin typeface="+mj-lt"/>
                <a:sym typeface="Wingdings" panose="05000000000000000000" pitchFamily="2" charset="2"/>
              </a:rPr>
              <a:t> nous a permis d'extraire 77 features d'un corpus de 1050 textes descriptifs d'articles</a:t>
            </a:r>
          </a:p>
          <a:p>
            <a:pPr marL="1714500" lvl="3" indent="-342900">
              <a:buFont typeface="+mj-lt"/>
              <a:buAutoNum type="alphaLcParenR"/>
            </a:pPr>
            <a:r>
              <a:rPr lang="fr-FR" sz="1400" b="1" dirty="0">
                <a:latin typeface="+mj-lt"/>
                <a:sym typeface="Wingdings" panose="05000000000000000000" pitchFamily="2" charset="2"/>
              </a:rPr>
              <a:t>L’algorithme génère un dictionnaire qui associe la valeur TF-IDF à chaque mot et suivi d’un package de donnée sur une interface tableau compatible avec les tableaux </a:t>
            </a:r>
            <a:r>
              <a:rPr lang="fr-FR" sz="1400" b="1" dirty="0" err="1">
                <a:latin typeface="+mj-lt"/>
                <a:sym typeface="Wingdings" panose="05000000000000000000" pitchFamily="2" charset="2"/>
              </a:rPr>
              <a:t>numpy</a:t>
            </a:r>
            <a:r>
              <a:rPr lang="fr-FR" sz="1400" b="1" dirty="0">
                <a:latin typeface="+mj-lt"/>
                <a:sym typeface="Wingdings" panose="05000000000000000000" pitchFamily="2" charset="2"/>
              </a:rPr>
              <a:t>:</a:t>
            </a:r>
            <a:r>
              <a:rPr lang="en-US" sz="1400" b="1" dirty="0">
                <a:solidFill>
                  <a:srgbClr val="00B050"/>
                </a:solidFill>
                <a:latin typeface="+mj-lt"/>
                <a:sym typeface="Wingdings" panose="05000000000000000000" pitchFamily="2" charset="2"/>
              </a:rPr>
              <a:t>&lt;1050x77 sparse matrix of type '&lt;class 'numpy.float64'&gt;’</a:t>
            </a:r>
          </a:p>
          <a:p>
            <a:pPr lvl="3"/>
            <a:r>
              <a:rPr lang="en-US" sz="1400" b="1" dirty="0">
                <a:solidFill>
                  <a:srgbClr val="00B050"/>
                </a:solidFill>
                <a:latin typeface="+mj-lt"/>
                <a:sym typeface="Wingdings" panose="05000000000000000000" pitchFamily="2" charset="2"/>
              </a:rPr>
              <a:t> 	with 16939 stored elements in Compressed Sparse Row format&gt; </a:t>
            </a:r>
          </a:p>
          <a:p>
            <a:pPr lvl="3"/>
            <a:r>
              <a:rPr lang="en-US" sz="1400" b="1" dirty="0">
                <a:solidFill>
                  <a:srgbClr val="00B050"/>
                </a:solidFill>
                <a:latin typeface="+mj-lt"/>
                <a:sym typeface="Wingdings" panose="05000000000000000000" pitchFamily="2" charset="2"/>
              </a:rPr>
              <a:t>        </a:t>
            </a:r>
            <a:r>
              <a:rPr lang="en-US" sz="1400" b="1" dirty="0">
                <a:solidFill>
                  <a:srgbClr val="C00000"/>
                </a:solidFill>
                <a:latin typeface="+mj-lt"/>
                <a:sym typeface="Wingdings" panose="05000000000000000000" pitchFamily="2" charset="2"/>
              </a:rPr>
              <a:t>Etape 5</a:t>
            </a:r>
            <a:r>
              <a:rPr lang="en-US" sz="1400" b="1" dirty="0">
                <a:solidFill>
                  <a:srgbClr val="00B050"/>
                </a:solidFill>
                <a:latin typeface="+mj-lt"/>
                <a:sym typeface="Wingdings" panose="05000000000000000000" pitchFamily="2" charset="2"/>
              </a:rPr>
              <a:t>:</a:t>
            </a:r>
            <a:r>
              <a:rPr lang="en-US" sz="1400" b="1" dirty="0">
                <a:latin typeface="+mj-lt"/>
                <a:sym typeface="Wingdings" panose="05000000000000000000" pitchFamily="2" charset="2"/>
              </a:rPr>
              <a:t>Conversion du package </a:t>
            </a:r>
            <a:r>
              <a:rPr lang="en-US" sz="1400" b="1" dirty="0" err="1">
                <a:latin typeface="+mj-lt"/>
                <a:sym typeface="Wingdings" panose="05000000000000000000" pitchFamily="2" charset="2"/>
              </a:rPr>
              <a:t>Numpy</a:t>
            </a:r>
            <a:r>
              <a:rPr lang="en-US" sz="1400" b="1" dirty="0">
                <a:latin typeface="+mj-lt"/>
                <a:sym typeface="Wingdings" panose="05000000000000000000" pitchFamily="2" charset="2"/>
              </a:rPr>
              <a:t> </a:t>
            </a:r>
            <a:r>
              <a:rPr lang="en-US" sz="1400" b="1" dirty="0" err="1">
                <a:latin typeface="+mj-lt"/>
                <a:sym typeface="Wingdings" panose="05000000000000000000" pitchFamily="2" charset="2"/>
              </a:rPr>
              <a:t>en</a:t>
            </a:r>
            <a:r>
              <a:rPr lang="en-US" sz="1400" b="1" dirty="0">
                <a:latin typeface="+mj-lt"/>
                <a:sym typeface="Wingdings" panose="05000000000000000000" pitchFamily="2" charset="2"/>
              </a:rPr>
              <a:t> tableau </a:t>
            </a:r>
            <a:r>
              <a:rPr lang="en-US" sz="1400" b="1" dirty="0" err="1">
                <a:latin typeface="+mj-lt"/>
                <a:sym typeface="Wingdings" panose="05000000000000000000" pitchFamily="2" charset="2"/>
              </a:rPr>
              <a:t>Numpy</a:t>
            </a:r>
            <a:r>
              <a:rPr lang="en-US" sz="1400" b="1" dirty="0">
                <a:latin typeface="+mj-lt"/>
                <a:sym typeface="Wingdings" panose="05000000000000000000" pitchFamily="2" charset="2"/>
              </a:rPr>
              <a:t> par la </a:t>
            </a:r>
            <a:r>
              <a:rPr lang="en-US" sz="1400" b="1" dirty="0" err="1">
                <a:latin typeface="+mj-lt"/>
                <a:sym typeface="Wingdings" panose="05000000000000000000" pitchFamily="2" charset="2"/>
              </a:rPr>
              <a:t>methode</a:t>
            </a:r>
            <a:r>
              <a:rPr lang="en-US" sz="1400" b="1" dirty="0">
                <a:latin typeface="+mj-lt"/>
                <a:sym typeface="Wingdings" panose="05000000000000000000" pitchFamily="2" charset="2"/>
              </a:rPr>
              <a:t> to array</a:t>
            </a:r>
          </a:p>
          <a:p>
            <a:pPr lvl="3"/>
            <a:endParaRPr lang="fr-FR" sz="1400" b="1" dirty="0">
              <a:latin typeface="+mj-lt"/>
              <a:sym typeface="Wingdings" panose="05000000000000000000" pitchFamily="2" charset="2"/>
            </a:endParaRPr>
          </a:p>
          <a:p>
            <a:pPr lvl="3"/>
            <a:r>
              <a:rPr lang="fr-FR" sz="1400" b="1" dirty="0">
                <a:latin typeface="+mj-lt"/>
                <a:sym typeface="Wingdings" panose="05000000000000000000" pitchFamily="2" charset="2"/>
              </a:rPr>
              <a:t>              </a:t>
            </a:r>
            <a:r>
              <a:rPr lang="fr-FR" sz="1400" b="1" dirty="0">
                <a:solidFill>
                  <a:srgbClr val="FF0000"/>
                </a:solidFill>
                <a:latin typeface="+mj-lt"/>
                <a:sym typeface="Wingdings" panose="05000000000000000000" pitchFamily="2" charset="2"/>
              </a:rPr>
              <a:t>Etape 6</a:t>
            </a:r>
            <a:r>
              <a:rPr lang="fr-FR" sz="1400" b="1" dirty="0">
                <a:latin typeface="+mj-lt"/>
                <a:sym typeface="Wingdings" panose="05000000000000000000" pitchFamily="2" charset="2"/>
              </a:rPr>
              <a:t>: Création d’une matrice des termes du Document TF-IDF:</a:t>
            </a:r>
          </a:p>
          <a:p>
            <a:pPr lvl="3"/>
            <a:r>
              <a:rPr lang="fr-FR" sz="1400" b="1" dirty="0">
                <a:latin typeface="+mj-lt"/>
                <a:sym typeface="Wingdings" panose="05000000000000000000" pitchFamily="2" charset="2"/>
              </a:rPr>
              <a:t>              </a:t>
            </a:r>
            <a:r>
              <a:rPr lang="fr-FR" sz="1400" b="1" dirty="0">
                <a:solidFill>
                  <a:srgbClr val="00B050"/>
                </a:solidFill>
                <a:latin typeface="+mj-lt"/>
                <a:sym typeface="Wingdings" panose="05000000000000000000" pitchFamily="2" charset="2"/>
              </a:rPr>
              <a:t>df_bow2=</a:t>
            </a:r>
            <a:r>
              <a:rPr lang="fr-FR" sz="1400" b="1" dirty="0" err="1">
                <a:solidFill>
                  <a:srgbClr val="00B050"/>
                </a:solidFill>
                <a:latin typeface="+mj-lt"/>
                <a:sym typeface="Wingdings" panose="05000000000000000000" pitchFamily="2" charset="2"/>
              </a:rPr>
              <a:t>pd.DataFrame</a:t>
            </a:r>
            <a:r>
              <a:rPr lang="fr-FR" sz="1400" b="1" dirty="0">
                <a:solidFill>
                  <a:srgbClr val="00B050"/>
                </a:solidFill>
                <a:latin typeface="+mj-lt"/>
                <a:sym typeface="Wingdings" panose="05000000000000000000" pitchFamily="2" charset="2"/>
              </a:rPr>
              <a:t>(</a:t>
            </a:r>
            <a:r>
              <a:rPr lang="fr-FR" sz="1400" b="1" dirty="0" err="1">
                <a:solidFill>
                  <a:srgbClr val="00B050"/>
                </a:solidFill>
                <a:latin typeface="+mj-lt"/>
                <a:sym typeface="Wingdings" panose="05000000000000000000" pitchFamily="2" charset="2"/>
              </a:rPr>
              <a:t>Corpus_Tfidf_Transformed.toarray</a:t>
            </a:r>
            <a:r>
              <a:rPr lang="fr-FR" sz="1400" b="1" dirty="0">
                <a:solidFill>
                  <a:srgbClr val="00B050"/>
                </a:solidFill>
                <a:latin typeface="+mj-lt"/>
                <a:sym typeface="Wingdings" panose="05000000000000000000" pitchFamily="2" charset="2"/>
              </a:rPr>
              <a:t>(),</a:t>
            </a:r>
            <a:r>
              <a:rPr lang="fr-FR" sz="1400" b="1" dirty="0" err="1">
                <a:solidFill>
                  <a:srgbClr val="00B050"/>
                </a:solidFill>
                <a:latin typeface="+mj-lt"/>
                <a:sym typeface="Wingdings" panose="05000000000000000000" pitchFamily="2" charset="2"/>
              </a:rPr>
              <a:t>columns</a:t>
            </a:r>
            <a:r>
              <a:rPr lang="fr-FR" sz="1400" b="1" dirty="0">
                <a:solidFill>
                  <a:srgbClr val="00B050"/>
                </a:solidFill>
                <a:latin typeface="+mj-lt"/>
                <a:sym typeface="Wingdings" panose="05000000000000000000" pitchFamily="2" charset="2"/>
              </a:rPr>
              <a:t>=</a:t>
            </a:r>
            <a:r>
              <a:rPr lang="fr-FR" sz="1400" b="1" dirty="0" err="1">
                <a:solidFill>
                  <a:srgbClr val="00B050"/>
                </a:solidFill>
                <a:latin typeface="+mj-lt"/>
                <a:sym typeface="Wingdings" panose="05000000000000000000" pitchFamily="2" charset="2"/>
              </a:rPr>
              <a:t>tfidfvect.get_feature_names</a:t>
            </a:r>
            <a:r>
              <a:rPr lang="fr-FR" sz="1400" b="1" dirty="0">
                <a:solidFill>
                  <a:srgbClr val="00B050"/>
                </a:solidFill>
                <a:latin typeface="+mj-lt"/>
                <a:sym typeface="Wingdings" panose="05000000000000000000" pitchFamily="2" charset="2"/>
              </a:rPr>
              <a:t>())</a:t>
            </a:r>
          </a:p>
          <a:p>
            <a:pPr marL="1714500" lvl="3" indent="-342900">
              <a:buFont typeface="+mj-lt"/>
              <a:buAutoNum type="arabicPeriod"/>
            </a:pPr>
            <a:endParaRPr lang="fr-FR" sz="1400" b="1" dirty="0">
              <a:solidFill>
                <a:srgbClr val="00B050"/>
              </a:solidFill>
              <a:latin typeface="+mj-lt"/>
              <a:sym typeface="Wingdings" panose="05000000000000000000" pitchFamily="2" charset="2"/>
            </a:endParaRPr>
          </a:p>
          <a:p>
            <a:pPr lvl="3"/>
            <a:endParaRPr lang="fr-FR" sz="1400" b="1" u="sng" dirty="0">
              <a:latin typeface="+mj-lt"/>
            </a:endParaRPr>
          </a:p>
          <a:p>
            <a:endParaRPr lang="fr-FR" sz="1600" b="1" dirty="0">
              <a:latin typeface="+mj-lt"/>
            </a:endParaRPr>
          </a:p>
          <a:p>
            <a:pPr lvl="5"/>
            <a:endParaRPr lang="fr-FR" sz="1400" b="1" u="sng" dirty="0">
              <a:solidFill>
                <a:srgbClr val="C00000"/>
              </a:solidFill>
              <a:latin typeface="+mj-lt"/>
            </a:endParaRPr>
          </a:p>
          <a:p>
            <a:pPr lvl="5"/>
            <a:endParaRPr lang="fr-FR" sz="1400" b="1" u="sng" dirty="0">
              <a:solidFill>
                <a:srgbClr val="C00000"/>
              </a:solidFill>
              <a:latin typeface="+mj-lt"/>
            </a:endParaRPr>
          </a:p>
          <a:p>
            <a:pPr lvl="5"/>
            <a:endParaRPr lang="fr-FR" sz="1400" b="1" u="sng" dirty="0">
              <a:solidFill>
                <a:srgbClr val="C00000"/>
              </a:solidFill>
              <a:latin typeface="+mj-lt"/>
            </a:endParaRPr>
          </a:p>
          <a:p>
            <a:pPr lvl="5"/>
            <a:endParaRPr lang="fr-FR" sz="1400" b="1" u="sng" dirty="0">
              <a:solidFill>
                <a:srgbClr val="C00000"/>
              </a:solidFill>
              <a:latin typeface="+mj-lt"/>
            </a:endParaRPr>
          </a:p>
          <a:p>
            <a:pPr lvl="5"/>
            <a:endParaRPr lang="fr-FR" sz="1400" b="1" u="sng" dirty="0">
              <a:solidFill>
                <a:srgbClr val="C00000"/>
              </a:solidFill>
              <a:latin typeface="+mj-lt"/>
            </a:endParaRPr>
          </a:p>
          <a:p>
            <a:pPr lvl="8"/>
            <a:endParaRPr lang="fr-FR" sz="1400" b="1" u="sng" dirty="0">
              <a:solidFill>
                <a:srgbClr val="C00000"/>
              </a:solidFill>
              <a:latin typeface="+mj-lt"/>
            </a:endParaRPr>
          </a:p>
          <a:p>
            <a:pPr lvl="8"/>
            <a:r>
              <a:rPr lang="fr-FR" sz="1400" b="1" u="sng" dirty="0">
                <a:solidFill>
                  <a:srgbClr val="C00000"/>
                </a:solidFill>
                <a:latin typeface="+mj-lt"/>
              </a:rPr>
              <a:t>Etape 7</a:t>
            </a:r>
            <a:r>
              <a:rPr lang="fr-FR" sz="1400" b="1" u="sng" dirty="0">
                <a:latin typeface="+mj-lt"/>
              </a:rPr>
              <a:t>: Visualisation  par T-SNE  et Clustering par l’algorithme </a:t>
            </a:r>
            <a:r>
              <a:rPr lang="fr-FR" sz="1400" b="1" u="sng" dirty="0" err="1">
                <a:latin typeface="+mj-lt"/>
              </a:rPr>
              <a:t>KMeans</a:t>
            </a:r>
            <a:endParaRPr lang="fr-FR" sz="1400" b="1" u="sng" dirty="0">
              <a:latin typeface="+mj-lt"/>
            </a:endParaRPr>
          </a:p>
        </p:txBody>
      </p:sp>
      <p:pic>
        <p:nvPicPr>
          <p:cNvPr id="5" name="Image 4">
            <a:extLst>
              <a:ext uri="{FF2B5EF4-FFF2-40B4-BE49-F238E27FC236}">
                <a16:creationId xmlns:a16="http://schemas.microsoft.com/office/drawing/2014/main" id="{FF7AAA15-877C-D9AF-6BBC-79F554E074E4}"/>
              </a:ext>
            </a:extLst>
          </p:cNvPr>
          <p:cNvPicPr>
            <a:picLocks noChangeAspect="1"/>
          </p:cNvPicPr>
          <p:nvPr/>
        </p:nvPicPr>
        <p:blipFill>
          <a:blip r:embed="rId2"/>
          <a:stretch>
            <a:fillRect/>
          </a:stretch>
        </p:blipFill>
        <p:spPr>
          <a:xfrm>
            <a:off x="4752894" y="3909291"/>
            <a:ext cx="2140902" cy="1327727"/>
          </a:xfrm>
          <a:prstGeom prst="rect">
            <a:avLst/>
          </a:prstGeom>
        </p:spPr>
      </p:pic>
      <p:pic>
        <p:nvPicPr>
          <p:cNvPr id="10" name="Image 9">
            <a:extLst>
              <a:ext uri="{FF2B5EF4-FFF2-40B4-BE49-F238E27FC236}">
                <a16:creationId xmlns:a16="http://schemas.microsoft.com/office/drawing/2014/main" id="{216121DF-B931-330B-A36B-3ECAB38FC68C}"/>
              </a:ext>
            </a:extLst>
          </p:cNvPr>
          <p:cNvPicPr>
            <a:picLocks noChangeAspect="1"/>
          </p:cNvPicPr>
          <p:nvPr/>
        </p:nvPicPr>
        <p:blipFill>
          <a:blip r:embed="rId3"/>
          <a:stretch>
            <a:fillRect/>
          </a:stretch>
        </p:blipFill>
        <p:spPr>
          <a:xfrm>
            <a:off x="3055002" y="7368326"/>
            <a:ext cx="5536685" cy="1620086"/>
          </a:xfrm>
          <a:prstGeom prst="rect">
            <a:avLst/>
          </a:prstGeom>
        </p:spPr>
      </p:pic>
    </p:spTree>
    <p:extLst>
      <p:ext uri="{BB962C8B-B14F-4D97-AF65-F5344CB8AC3E}">
        <p14:creationId xmlns:p14="http://schemas.microsoft.com/office/powerpoint/2010/main" val="218009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E57338-A223-6E0A-9077-0C2ED68EA08C}"/>
              </a:ext>
            </a:extLst>
          </p:cNvPr>
          <p:cNvSpPr>
            <a:spLocks noGrp="1"/>
          </p:cNvSpPr>
          <p:nvPr>
            <p:ph type="title"/>
          </p:nvPr>
        </p:nvSpPr>
        <p:spPr>
          <a:xfrm>
            <a:off x="69272" y="0"/>
            <a:ext cx="12122728" cy="723029"/>
          </a:xfrm>
        </p:spPr>
        <p:txBody>
          <a:bodyPr/>
          <a:lstStyle/>
          <a:p>
            <a:pPr algn="ctr"/>
            <a:r>
              <a:rPr lang="fr-FR" sz="3200" dirty="0"/>
              <a:t>      Descriptif de l’approche  Words </a:t>
            </a:r>
            <a:r>
              <a:rPr lang="fr-FR" sz="3200" dirty="0" err="1"/>
              <a:t>Embedding</a:t>
            </a:r>
            <a:endParaRPr lang="fr-FR" sz="3200" dirty="0"/>
          </a:p>
        </p:txBody>
      </p:sp>
      <p:sp>
        <p:nvSpPr>
          <p:cNvPr id="3" name="Espace réservé du numéro de diapositive 2">
            <a:extLst>
              <a:ext uri="{FF2B5EF4-FFF2-40B4-BE49-F238E27FC236}">
                <a16:creationId xmlns:a16="http://schemas.microsoft.com/office/drawing/2014/main" id="{A80B1C5A-FC5C-9D99-EF79-C1E34EBA8E6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5" name="Rectangle : coins arrondis 4">
            <a:extLst>
              <a:ext uri="{FF2B5EF4-FFF2-40B4-BE49-F238E27FC236}">
                <a16:creationId xmlns:a16="http://schemas.microsoft.com/office/drawing/2014/main" id="{008F2AEC-A16F-2C43-BCA1-8C13195BC467}"/>
              </a:ext>
            </a:extLst>
          </p:cNvPr>
          <p:cNvSpPr/>
          <p:nvPr/>
        </p:nvSpPr>
        <p:spPr>
          <a:xfrm>
            <a:off x="0" y="1040001"/>
            <a:ext cx="12346130" cy="2645308"/>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rtlCol="0" anchor="ctr"/>
          <a:lstStyle/>
          <a:p>
            <a:pPr algn="ctr"/>
            <a:endParaRPr lang="fr-FR" b="1" dirty="0"/>
          </a:p>
          <a:p>
            <a:pPr algn="ctr"/>
            <a:endParaRPr lang="fr-FR" b="1" dirty="0"/>
          </a:p>
          <a:p>
            <a:pPr algn="ctr"/>
            <a:endParaRPr lang="fr-FR" b="1" dirty="0"/>
          </a:p>
          <a:p>
            <a:pPr algn="ctr"/>
            <a:endParaRPr lang="fr-FR" b="1" dirty="0"/>
          </a:p>
          <a:p>
            <a:pPr algn="ctr"/>
            <a:endParaRPr lang="fr-FR" b="1" dirty="0"/>
          </a:p>
          <a:p>
            <a:pPr algn="ctr"/>
            <a:r>
              <a:rPr lang="fr-FR" sz="2000" b="1" u="sng" dirty="0">
                <a:effectLst>
                  <a:outerShdw blurRad="38100" dist="38100" dir="2700000" algn="tl">
                    <a:srgbClr val="000000">
                      <a:alpha val="43137"/>
                    </a:srgbClr>
                  </a:outerShdw>
                </a:effectLst>
              </a:rPr>
              <a:t>Word embeddings=Mots en orbite</a:t>
            </a:r>
          </a:p>
          <a:p>
            <a:pPr algn="ctr"/>
            <a:r>
              <a:rPr lang="fr-FR" sz="2000" b="1" u="sng" dirty="0">
                <a:effectLst>
                  <a:outerShdw blurRad="38100" dist="38100" dir="2700000" algn="tl">
                    <a:srgbClr val="000000">
                      <a:alpha val="43137"/>
                    </a:srgbClr>
                  </a:outerShdw>
                </a:effectLst>
              </a:rPr>
              <a:t> </a:t>
            </a:r>
          </a:p>
          <a:p>
            <a:r>
              <a:rPr lang="fr-FR" b="1" dirty="0"/>
              <a:t>Après avoir </a:t>
            </a:r>
            <a:r>
              <a:rPr lang="fr-FR" sz="1800" b="1" dirty="0"/>
              <a:t>réaliser en amont les taches de preprocessing </a:t>
            </a:r>
            <a:r>
              <a:rPr lang="fr-FR" b="1" dirty="0"/>
              <a:t>du corpus, les</a:t>
            </a:r>
            <a:r>
              <a:rPr lang="fr-FR" sz="1600" b="1" dirty="0"/>
              <a:t> </a:t>
            </a:r>
            <a:r>
              <a:rPr lang="fr-FR" sz="1600" b="1" dirty="0" err="1"/>
              <a:t>words</a:t>
            </a:r>
            <a:r>
              <a:rPr lang="fr-FR" sz="1600" b="1" dirty="0"/>
              <a:t> embeddings sont des vecteurs qui représentent les mots d’un corpus .</a:t>
            </a:r>
          </a:p>
          <a:p>
            <a:r>
              <a:rPr lang="fr-FR" sz="1600" dirty="0">
                <a:solidFill>
                  <a:srgbClr val="222222"/>
                </a:solidFill>
                <a:latin typeface="+mj-lt"/>
              </a:rPr>
              <a:t>Word2Vec,Glove et </a:t>
            </a:r>
            <a:r>
              <a:rPr lang="fr-FR" sz="1600" dirty="0" err="1">
                <a:solidFill>
                  <a:srgbClr val="222222"/>
                </a:solidFill>
                <a:latin typeface="+mj-lt"/>
              </a:rPr>
              <a:t>FastText</a:t>
            </a:r>
            <a:r>
              <a:rPr lang="fr-FR" sz="1600" dirty="0">
                <a:solidFill>
                  <a:srgbClr val="222222"/>
                </a:solidFill>
                <a:latin typeface="+mj-lt"/>
              </a:rPr>
              <a:t> figurent parmi les modèles les plus connus pour entrainer les </a:t>
            </a:r>
            <a:r>
              <a:rPr lang="fr-FR" sz="1600" dirty="0" err="1">
                <a:solidFill>
                  <a:srgbClr val="222222"/>
                </a:solidFill>
                <a:latin typeface="+mj-lt"/>
              </a:rPr>
              <a:t>words</a:t>
            </a:r>
            <a:r>
              <a:rPr lang="fr-FR" sz="1600" dirty="0">
                <a:solidFill>
                  <a:srgbClr val="222222"/>
                </a:solidFill>
                <a:latin typeface="+mj-lt"/>
              </a:rPr>
              <a:t> embeddings.</a:t>
            </a:r>
          </a:p>
          <a:p>
            <a:r>
              <a:rPr lang="fr-FR" sz="1600" b="0" i="0" dirty="0">
                <a:solidFill>
                  <a:srgbClr val="222222"/>
                </a:solidFill>
                <a:effectLst/>
                <a:latin typeface="+mj-lt"/>
              </a:rPr>
              <a:t>Nous avons fait usage Word2Vec au cours de notre projet et nous allons nous servir de ce modèle pour illustrer l’approche Words Embeddings.</a:t>
            </a:r>
          </a:p>
          <a:p>
            <a:endParaRPr lang="fr-FR" sz="1600" b="1" dirty="0"/>
          </a:p>
          <a:p>
            <a:r>
              <a:rPr lang="fr-FR" sz="1600" b="1" dirty="0"/>
              <a:t>Les vecteurs des mots se retrouvant dans des contextes similaires dans le corpus ont tendance à se rapprocher les uns des autres.La parenté sémantique entre deux mots peut alors être évaluée avec une mesure comme la similarité cosinus, là distance euclidienne ou la distance de Manhattan.</a:t>
            </a:r>
          </a:p>
          <a:p>
            <a:r>
              <a:rPr lang="fr-FR" sz="1600" b="1" dirty="0">
                <a:latin typeface="+mj-lt"/>
              </a:rPr>
              <a:t>Le Words2Vec prend en entrée un grand corpus de mots et produit un espace vectoriel, généralement de plusieurs centaines de dimensions, chaque mot unique du corpus se voyant attribuer un vecteur correspondant dans l'espace.</a:t>
            </a:r>
          </a:p>
          <a:p>
            <a:r>
              <a:rPr lang="fr-FR" sz="1600" b="1" dirty="0"/>
              <a:t>Solutions disponibles avec deux architectures </a:t>
            </a:r>
          </a:p>
          <a:p>
            <a:endParaRPr lang="fr-FR" sz="1600" b="1" dirty="0">
              <a:latin typeface="+mj-lt"/>
            </a:endParaRPr>
          </a:p>
          <a:p>
            <a:endParaRPr lang="fr-FR" sz="1600" b="1" dirty="0"/>
          </a:p>
          <a:p>
            <a:endParaRPr lang="fr-FR" sz="1600" b="1" dirty="0"/>
          </a:p>
          <a:p>
            <a:endParaRPr lang="fr-FR" sz="1600" b="1" dirty="0"/>
          </a:p>
          <a:p>
            <a:endParaRPr lang="fr-FR" sz="1600" b="1" dirty="0"/>
          </a:p>
          <a:p>
            <a:endParaRPr lang="fr-FR" sz="1600" b="1" dirty="0"/>
          </a:p>
          <a:p>
            <a:pPr algn="ctr"/>
            <a:endParaRPr lang="fr-FR" dirty="0"/>
          </a:p>
        </p:txBody>
      </p:sp>
      <p:pic>
        <p:nvPicPr>
          <p:cNvPr id="4" name="Image 3">
            <a:extLst>
              <a:ext uri="{FF2B5EF4-FFF2-40B4-BE49-F238E27FC236}">
                <a16:creationId xmlns:a16="http://schemas.microsoft.com/office/drawing/2014/main" id="{AAE451D0-960F-ACC4-DF0B-9147B338C313}"/>
              </a:ext>
            </a:extLst>
          </p:cNvPr>
          <p:cNvPicPr>
            <a:picLocks noChangeAspect="1"/>
          </p:cNvPicPr>
          <p:nvPr/>
        </p:nvPicPr>
        <p:blipFill>
          <a:blip r:embed="rId2"/>
          <a:stretch>
            <a:fillRect/>
          </a:stretch>
        </p:blipFill>
        <p:spPr>
          <a:xfrm>
            <a:off x="69272" y="4200956"/>
            <a:ext cx="6063182" cy="2576853"/>
          </a:xfrm>
          <a:prstGeom prst="rect">
            <a:avLst/>
          </a:prstGeom>
        </p:spPr>
      </p:pic>
      <p:pic>
        <p:nvPicPr>
          <p:cNvPr id="7" name="Image 6">
            <a:extLst>
              <a:ext uri="{FF2B5EF4-FFF2-40B4-BE49-F238E27FC236}">
                <a16:creationId xmlns:a16="http://schemas.microsoft.com/office/drawing/2014/main" id="{CB59B185-A060-47C0-BA61-8F946E61FBF1}"/>
              </a:ext>
            </a:extLst>
          </p:cNvPr>
          <p:cNvPicPr>
            <a:picLocks noChangeAspect="1"/>
          </p:cNvPicPr>
          <p:nvPr/>
        </p:nvPicPr>
        <p:blipFill>
          <a:blip r:embed="rId3"/>
          <a:stretch>
            <a:fillRect/>
          </a:stretch>
        </p:blipFill>
        <p:spPr>
          <a:xfrm>
            <a:off x="6474691" y="4202845"/>
            <a:ext cx="4923558" cy="2574964"/>
          </a:xfrm>
          <a:prstGeom prst="rect">
            <a:avLst/>
          </a:prstGeom>
        </p:spPr>
      </p:pic>
    </p:spTree>
    <p:extLst>
      <p:ext uri="{BB962C8B-B14F-4D97-AF65-F5344CB8AC3E}">
        <p14:creationId xmlns:p14="http://schemas.microsoft.com/office/powerpoint/2010/main" val="3814386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09FFF-55F2-DD93-41B8-208ACE289089}"/>
              </a:ext>
            </a:extLst>
          </p:cNvPr>
          <p:cNvSpPr>
            <a:spLocks noGrp="1"/>
          </p:cNvSpPr>
          <p:nvPr>
            <p:ph type="title"/>
          </p:nvPr>
        </p:nvSpPr>
        <p:spPr>
          <a:xfrm>
            <a:off x="0" y="-604043"/>
            <a:ext cx="12690765" cy="1208086"/>
          </a:xfrm>
        </p:spPr>
        <p:txBody>
          <a:bodyPr/>
          <a:lstStyle/>
          <a:p>
            <a:r>
              <a:rPr lang="fr-FR" sz="2800" dirty="0"/>
              <a:t>Mise en œuvre du Words Embeddings dans le projet par Word2Vec</a:t>
            </a:r>
          </a:p>
        </p:txBody>
      </p:sp>
      <p:sp>
        <p:nvSpPr>
          <p:cNvPr id="3" name="Espace réservé du numéro de diapositive 2">
            <a:extLst>
              <a:ext uri="{FF2B5EF4-FFF2-40B4-BE49-F238E27FC236}">
                <a16:creationId xmlns:a16="http://schemas.microsoft.com/office/drawing/2014/main" id="{112608D0-632B-B168-1A10-FD353DB3721A}"/>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4" name="ZoneTexte 3">
            <a:extLst>
              <a:ext uri="{FF2B5EF4-FFF2-40B4-BE49-F238E27FC236}">
                <a16:creationId xmlns:a16="http://schemas.microsoft.com/office/drawing/2014/main" id="{8407247B-5AB0-B243-CF74-55CF7E18E0EA}"/>
              </a:ext>
            </a:extLst>
          </p:cNvPr>
          <p:cNvSpPr txBox="1"/>
          <p:nvPr/>
        </p:nvSpPr>
        <p:spPr>
          <a:xfrm>
            <a:off x="0" y="604042"/>
            <a:ext cx="12192000" cy="7048083"/>
          </a:xfrm>
          <a:prstGeom prst="rect">
            <a:avLst/>
          </a:prstGeom>
          <a:solidFill>
            <a:schemeClr val="bg1">
              <a:lumMod val="85000"/>
            </a:schemeClr>
          </a:solidFill>
        </p:spPr>
        <p:txBody>
          <a:bodyPr wrap="square" rtlCol="0">
            <a:spAutoFit/>
          </a:bodyPr>
          <a:lstStyle/>
          <a:p>
            <a:r>
              <a:rPr lang="fr-FR" sz="1400" b="1" u="sng" dirty="0">
                <a:solidFill>
                  <a:srgbClr val="FF0000"/>
                </a:solidFill>
              </a:rPr>
              <a:t>Etape1</a:t>
            </a:r>
            <a:r>
              <a:rPr lang="fr-FR" sz="1400" b="1" dirty="0"/>
              <a:t>: </a:t>
            </a:r>
            <a:r>
              <a:rPr lang="fr-FR" sz="1400" b="1" u="sng" dirty="0"/>
              <a:t>Extraction du Corpus de la Dataset:</a:t>
            </a:r>
            <a:r>
              <a:rPr lang="fr-FR" sz="1400" dirty="0"/>
              <a:t>  </a:t>
            </a:r>
            <a:r>
              <a:rPr lang="fr-FR" sz="1400" b="1" dirty="0">
                <a:solidFill>
                  <a:srgbClr val="00B050"/>
                </a:solidFill>
              </a:rPr>
              <a:t>sentences = df_product['sentence_bow_lem'].</a:t>
            </a:r>
            <a:r>
              <a:rPr lang="fr-FR" sz="1400" b="1" dirty="0" err="1">
                <a:solidFill>
                  <a:srgbClr val="00B050"/>
                </a:solidFill>
              </a:rPr>
              <a:t>to_list</a:t>
            </a:r>
            <a:r>
              <a:rPr lang="fr-FR" sz="1400" b="1" dirty="0">
                <a:solidFill>
                  <a:srgbClr val="00B050"/>
                </a:solidFill>
              </a:rPr>
              <a:t>()</a:t>
            </a:r>
          </a:p>
          <a:p>
            <a:endParaRPr lang="fr-FR" sz="1400" b="1" dirty="0">
              <a:solidFill>
                <a:srgbClr val="00B050"/>
              </a:solidFill>
            </a:endParaRPr>
          </a:p>
          <a:p>
            <a:r>
              <a:rPr lang="fr-FR" sz="1400" b="1" dirty="0">
                <a:solidFill>
                  <a:srgbClr val="FF0000"/>
                </a:solidFill>
              </a:rPr>
              <a:t>     </a:t>
            </a:r>
            <a:r>
              <a:rPr lang="fr-FR" sz="1400" b="1" u="sng" dirty="0">
                <a:solidFill>
                  <a:srgbClr val="FF0000"/>
                </a:solidFill>
              </a:rPr>
              <a:t>Etape2</a:t>
            </a:r>
            <a:r>
              <a:rPr lang="fr-FR" sz="1400" b="1" dirty="0"/>
              <a:t>: </a:t>
            </a:r>
            <a:r>
              <a:rPr lang="fr-FR" sz="1400" b="1" u="sng" dirty="0"/>
              <a:t>Création du modèle Word2Vec:</a:t>
            </a:r>
          </a:p>
          <a:p>
            <a:endParaRPr lang="fr-FR" sz="1400" b="1" u="sng" dirty="0"/>
          </a:p>
          <a:p>
            <a:endParaRPr lang="fr-FR" sz="1400" b="1" u="sng" dirty="0"/>
          </a:p>
          <a:p>
            <a:pPr lvl="1"/>
            <a:r>
              <a:rPr lang="fr-FR" sz="1400" b="1" dirty="0">
                <a:solidFill>
                  <a:srgbClr val="FF0000"/>
                </a:solidFill>
              </a:rPr>
              <a:t>  </a:t>
            </a:r>
            <a:r>
              <a:rPr lang="fr-FR" sz="1400" b="1" u="sng" dirty="0">
                <a:solidFill>
                  <a:srgbClr val="FF0000"/>
                </a:solidFill>
              </a:rPr>
              <a:t>Etape3</a:t>
            </a:r>
            <a:r>
              <a:rPr lang="fr-FR" sz="1400" b="1" dirty="0"/>
              <a:t>:</a:t>
            </a:r>
            <a:r>
              <a:rPr lang="fr-FR" sz="1400" b="1" u="sng" dirty="0"/>
              <a:t>Creation et entrainement du modèle Word2Vec:</a:t>
            </a:r>
            <a:r>
              <a:rPr lang="fr-FR" sz="1400" b="1" u="sng" dirty="0">
                <a:solidFill>
                  <a:srgbClr val="00B050"/>
                </a:solidFill>
              </a:rPr>
              <a:t>Build &amp; train Word2Vec model /</a:t>
            </a:r>
            <a:r>
              <a:rPr lang="fr-FR" sz="1400" b="1" u="sng" dirty="0" err="1">
                <a:solidFill>
                  <a:srgbClr val="00B050"/>
                </a:solidFill>
              </a:rPr>
              <a:t>Vocabulary</a:t>
            </a:r>
            <a:r>
              <a:rPr lang="fr-FR" sz="1400" b="1" u="sng" dirty="0">
                <a:solidFill>
                  <a:srgbClr val="00B050"/>
                </a:solidFill>
              </a:rPr>
              <a:t> size: 4712/Word2Vec </a:t>
            </a:r>
            <a:r>
              <a:rPr lang="fr-FR" sz="1400" b="1" u="sng" dirty="0" err="1">
                <a:solidFill>
                  <a:srgbClr val="00B050"/>
                </a:solidFill>
              </a:rPr>
              <a:t>trained</a:t>
            </a:r>
            <a:endParaRPr lang="fr-FR" sz="1400" b="1" u="sng" dirty="0">
              <a:solidFill>
                <a:srgbClr val="00B050"/>
              </a:solidFill>
            </a:endParaRPr>
          </a:p>
          <a:p>
            <a:pPr lvl="4"/>
            <a:endParaRPr lang="fr-FR" sz="1600" b="1" dirty="0">
              <a:solidFill>
                <a:srgbClr val="00B050"/>
              </a:solidFill>
              <a:latin typeface="Gilroy light"/>
            </a:endParaRPr>
          </a:p>
          <a:p>
            <a:pPr lvl="4"/>
            <a:r>
              <a:rPr lang="fr-FR" sz="1400" b="1" u="sng" dirty="0">
                <a:solidFill>
                  <a:srgbClr val="FF0000"/>
                </a:solidFill>
                <a:latin typeface="+mj-lt"/>
              </a:rPr>
              <a:t>Etape 4</a:t>
            </a:r>
            <a:r>
              <a:rPr lang="fr-FR" sz="1400" b="1" u="sng" dirty="0">
                <a:latin typeface="+mj-lt"/>
              </a:rPr>
              <a:t>: Préparation des sentences(Tokenization</a:t>
            </a:r>
            <a:r>
              <a:rPr lang="fr-FR" sz="1400" b="1" u="sng" dirty="0">
                <a:solidFill>
                  <a:srgbClr val="00B050"/>
                </a:solidFill>
                <a:latin typeface="+mj-lt"/>
              </a:rPr>
              <a:t>): </a:t>
            </a:r>
            <a:r>
              <a:rPr lang="en-US" sz="1400" b="1" u="sng" dirty="0">
                <a:solidFill>
                  <a:srgbClr val="00B050"/>
                </a:solidFill>
                <a:latin typeface="+mj-lt"/>
              </a:rPr>
              <a:t>Number of unique words: 4713</a:t>
            </a:r>
          </a:p>
          <a:p>
            <a:pPr lvl="4"/>
            <a:endParaRPr lang="fr-FR" sz="1600" b="1" dirty="0">
              <a:latin typeface="+mj-lt"/>
            </a:endParaRPr>
          </a:p>
          <a:p>
            <a:pPr lvl="5"/>
            <a:r>
              <a:rPr lang="fr-FR" sz="1400" b="1" dirty="0">
                <a:solidFill>
                  <a:srgbClr val="C00000"/>
                </a:solidFill>
                <a:latin typeface="+mj-lt"/>
              </a:rPr>
              <a:t>  </a:t>
            </a:r>
            <a:r>
              <a:rPr lang="fr-FR" sz="1400" b="1" u="sng" dirty="0">
                <a:solidFill>
                  <a:srgbClr val="FF0000"/>
                </a:solidFill>
                <a:latin typeface="+mj-lt"/>
              </a:rPr>
              <a:t>Etape5</a:t>
            </a:r>
            <a:r>
              <a:rPr lang="fr-FR" sz="1400" b="1" u="sng" dirty="0">
                <a:latin typeface="+mj-lt"/>
              </a:rPr>
              <a:t>: </a:t>
            </a:r>
            <a:r>
              <a:rPr lang="fr-FR" sz="1400" b="1" u="sng" dirty="0" err="1">
                <a:latin typeface="+mj-lt"/>
              </a:rPr>
              <a:t>Creation</a:t>
            </a:r>
            <a:r>
              <a:rPr lang="fr-FR" sz="1400" b="1" u="sng" dirty="0">
                <a:latin typeface="+mj-lt"/>
              </a:rPr>
              <a:t> de la matrice d’</a:t>
            </a:r>
            <a:r>
              <a:rPr lang="fr-FR" sz="1400" b="1" u="sng" dirty="0" err="1">
                <a:latin typeface="+mj-lt"/>
              </a:rPr>
              <a:t>embedding</a:t>
            </a:r>
            <a:r>
              <a:rPr lang="fr-FR" sz="1400" b="1" u="sng" dirty="0">
                <a:latin typeface="+mj-lt"/>
              </a:rPr>
              <a:t>: </a:t>
            </a:r>
            <a:r>
              <a:rPr lang="fr-FR" sz="1400" b="1" u="sng" dirty="0" err="1">
                <a:solidFill>
                  <a:srgbClr val="00B050"/>
                </a:solidFill>
                <a:latin typeface="+mj-lt"/>
              </a:rPr>
              <a:t>Embedding</a:t>
            </a:r>
            <a:r>
              <a:rPr lang="fr-FR" sz="1400" b="1" u="sng" dirty="0">
                <a:solidFill>
                  <a:srgbClr val="00B050"/>
                </a:solidFill>
                <a:latin typeface="+mj-lt"/>
              </a:rPr>
              <a:t> matrix: (4713, 300)</a:t>
            </a:r>
          </a:p>
          <a:p>
            <a:pPr lvl="5"/>
            <a:endParaRPr lang="fr-FR" sz="1400" b="1" u="sng" dirty="0">
              <a:latin typeface="+mj-lt"/>
            </a:endParaRPr>
          </a:p>
          <a:p>
            <a:pPr lvl="7"/>
            <a:r>
              <a:rPr lang="fr-FR" sz="1400" b="1" u="sng" dirty="0">
                <a:solidFill>
                  <a:srgbClr val="FF0000"/>
                </a:solidFill>
                <a:latin typeface="+mj-lt"/>
              </a:rPr>
              <a:t>Etape 6</a:t>
            </a:r>
            <a:r>
              <a:rPr lang="fr-FR" sz="1400" b="1" dirty="0">
                <a:latin typeface="+mj-lt"/>
              </a:rPr>
              <a:t>: </a:t>
            </a:r>
            <a:r>
              <a:rPr lang="fr-FR" sz="1400" b="1" u="sng" dirty="0">
                <a:latin typeface="+mj-lt"/>
              </a:rPr>
              <a:t>Exécution du modèle</a:t>
            </a:r>
          </a:p>
          <a:p>
            <a:pPr lvl="7"/>
            <a:r>
              <a:rPr lang="fr-FR" sz="1400" b="1" dirty="0">
                <a:latin typeface="+mj-lt"/>
              </a:rPr>
              <a:t>         </a:t>
            </a:r>
            <a:r>
              <a:rPr lang="fr-FR" sz="1400" b="1" u="sng" dirty="0">
                <a:latin typeface="+mj-lt"/>
              </a:rPr>
              <a:t>Model: "model"</a:t>
            </a:r>
          </a:p>
          <a:p>
            <a:pPr lvl="7"/>
            <a:r>
              <a:rPr lang="fr-FR" sz="1400" b="1" u="sng" dirty="0">
                <a:latin typeface="+mj-lt"/>
              </a:rPr>
              <a:t>_________________________________________________________________</a:t>
            </a:r>
          </a:p>
          <a:p>
            <a:pPr lvl="7"/>
            <a:r>
              <a:rPr lang="fr-FR" sz="1400" b="1" u="sng" dirty="0">
                <a:latin typeface="+mj-lt"/>
              </a:rPr>
              <a:t> Layer (type)                Output Shape              Param #   </a:t>
            </a:r>
          </a:p>
          <a:p>
            <a:pPr lvl="7"/>
            <a:r>
              <a:rPr lang="fr-FR" sz="1400" b="1" u="sng" dirty="0">
                <a:latin typeface="+mj-lt"/>
              </a:rPr>
              <a:t>=================================================================</a:t>
            </a:r>
          </a:p>
          <a:p>
            <a:pPr lvl="7"/>
            <a:r>
              <a:rPr lang="fr-FR" sz="1400" b="1" u="sng" dirty="0">
                <a:latin typeface="+mj-lt"/>
              </a:rPr>
              <a:t> input_2 (</a:t>
            </a:r>
            <a:r>
              <a:rPr lang="fr-FR" sz="1400" b="1" u="sng" dirty="0" err="1">
                <a:latin typeface="+mj-lt"/>
              </a:rPr>
              <a:t>InputLayer</a:t>
            </a:r>
            <a:r>
              <a:rPr lang="fr-FR" sz="1400" b="1" u="sng" dirty="0">
                <a:latin typeface="+mj-lt"/>
              </a:rPr>
              <a:t>)        [(None, 24)]              0         </a:t>
            </a:r>
          </a:p>
          <a:p>
            <a:pPr lvl="7"/>
            <a:r>
              <a:rPr lang="fr-FR" sz="1400" b="1" u="sng" dirty="0">
                <a:latin typeface="+mj-lt"/>
              </a:rPr>
              <a:t>                                                        </a:t>
            </a:r>
          </a:p>
          <a:p>
            <a:pPr lvl="7"/>
            <a:r>
              <a:rPr lang="fr-FR" sz="1400" b="1" u="sng" dirty="0">
                <a:latin typeface="+mj-lt"/>
              </a:rPr>
              <a:t> </a:t>
            </a:r>
            <a:r>
              <a:rPr lang="fr-FR" sz="1400" b="1" u="sng" dirty="0" err="1">
                <a:latin typeface="+mj-lt"/>
              </a:rPr>
              <a:t>embedding</a:t>
            </a:r>
            <a:r>
              <a:rPr lang="fr-FR" sz="1400" b="1" u="sng" dirty="0">
                <a:latin typeface="+mj-lt"/>
              </a:rPr>
              <a:t> (</a:t>
            </a:r>
            <a:r>
              <a:rPr lang="fr-FR" sz="1400" b="1" u="sng" dirty="0" err="1">
                <a:latin typeface="+mj-lt"/>
              </a:rPr>
              <a:t>Embedding</a:t>
            </a:r>
            <a:r>
              <a:rPr lang="fr-FR" sz="1400" b="1" u="sng" dirty="0">
                <a:latin typeface="+mj-lt"/>
              </a:rPr>
              <a:t>)       (None, 24, 300)           1413900   </a:t>
            </a:r>
          </a:p>
          <a:p>
            <a:pPr lvl="7"/>
            <a:r>
              <a:rPr lang="fr-FR" sz="1400" b="1" u="sng" dirty="0">
                <a:latin typeface="+mj-lt"/>
              </a:rPr>
              <a:t>                                                                 </a:t>
            </a:r>
          </a:p>
          <a:p>
            <a:pPr lvl="7"/>
            <a:r>
              <a:rPr lang="fr-FR" sz="1400" b="1" u="sng" dirty="0">
                <a:latin typeface="+mj-lt"/>
              </a:rPr>
              <a:t> global_average_pooling1d (G  (None, 300)              0         </a:t>
            </a:r>
          </a:p>
          <a:p>
            <a:pPr lvl="7"/>
            <a:r>
              <a:rPr lang="fr-FR" sz="1400" b="1" u="sng" dirty="0">
                <a:latin typeface="+mj-lt"/>
              </a:rPr>
              <a:t> lobalAveragePooling1D)                                          </a:t>
            </a:r>
          </a:p>
          <a:p>
            <a:pPr lvl="7"/>
            <a:r>
              <a:rPr lang="fr-FR" sz="1400" b="1" u="sng" dirty="0">
                <a:latin typeface="+mj-lt"/>
              </a:rPr>
              <a:t>                                                                 </a:t>
            </a:r>
          </a:p>
          <a:p>
            <a:pPr lvl="7"/>
            <a:r>
              <a:rPr lang="fr-FR" sz="1400" b="1" u="sng" dirty="0">
                <a:latin typeface="+mj-lt"/>
              </a:rPr>
              <a:t>=================================================================</a:t>
            </a:r>
          </a:p>
          <a:p>
            <a:pPr lvl="7"/>
            <a:r>
              <a:rPr lang="fr-FR" sz="1400" b="1" u="sng" dirty="0">
                <a:latin typeface="+mj-lt"/>
              </a:rPr>
              <a:t>Total params: 1,413,900</a:t>
            </a:r>
          </a:p>
          <a:p>
            <a:pPr lvl="7"/>
            <a:r>
              <a:rPr lang="fr-FR" sz="1400" b="1" u="sng" dirty="0" err="1">
                <a:latin typeface="+mj-lt"/>
              </a:rPr>
              <a:t>Trainable</a:t>
            </a:r>
            <a:r>
              <a:rPr lang="fr-FR" sz="1400" b="1" u="sng" dirty="0">
                <a:latin typeface="+mj-lt"/>
              </a:rPr>
              <a:t> params: 1,413,900</a:t>
            </a:r>
          </a:p>
          <a:p>
            <a:pPr lvl="7"/>
            <a:r>
              <a:rPr lang="fr-FR" sz="1400" b="1" u="sng" dirty="0">
                <a:latin typeface="+mj-lt"/>
              </a:rPr>
              <a:t>Non-</a:t>
            </a:r>
            <a:r>
              <a:rPr lang="fr-FR" sz="1400" b="1" u="sng" dirty="0" err="1">
                <a:latin typeface="+mj-lt"/>
              </a:rPr>
              <a:t>trainable</a:t>
            </a:r>
            <a:r>
              <a:rPr lang="fr-FR" sz="1400" b="1" u="sng" dirty="0">
                <a:latin typeface="+mj-lt"/>
              </a:rPr>
              <a:t> params: 0</a:t>
            </a:r>
          </a:p>
          <a:p>
            <a:pPr lvl="7"/>
            <a:endParaRPr lang="fr-FR" sz="1400" b="1" u="sng" dirty="0">
              <a:latin typeface="+mj-lt"/>
            </a:endParaRPr>
          </a:p>
          <a:p>
            <a:pPr lvl="8"/>
            <a:r>
              <a:rPr lang="fr-FR" sz="1400" dirty="0">
                <a:latin typeface="+mj-lt"/>
              </a:rPr>
              <a:t>     </a:t>
            </a:r>
            <a:r>
              <a:rPr lang="fr-FR" sz="1400" b="1" dirty="0">
                <a:latin typeface="+mj-lt"/>
              </a:rPr>
              <a:t> </a:t>
            </a:r>
            <a:r>
              <a:rPr lang="fr-FR" sz="1400" b="1" u="sng" dirty="0">
                <a:solidFill>
                  <a:srgbClr val="FF0000"/>
                </a:solidFill>
                <a:latin typeface="+mj-lt"/>
              </a:rPr>
              <a:t>Etape 7</a:t>
            </a:r>
            <a:r>
              <a:rPr lang="fr-FR" sz="1400" b="1" dirty="0">
                <a:latin typeface="+mj-lt"/>
              </a:rPr>
              <a:t>:</a:t>
            </a:r>
            <a:r>
              <a:rPr lang="fr-FR" sz="1400" b="1" u="sng" dirty="0">
                <a:latin typeface="+mj-lt"/>
              </a:rPr>
              <a:t>Clustering et Visualisation des descriptions prédites par le modèle</a:t>
            </a:r>
          </a:p>
          <a:p>
            <a:pPr lvl="8"/>
            <a:r>
              <a:rPr lang="fr-FR" sz="1400" b="1" dirty="0">
                <a:latin typeface="+mj-lt"/>
              </a:rPr>
              <a:t>            </a:t>
            </a:r>
          </a:p>
          <a:p>
            <a:pPr lvl="8"/>
            <a:endParaRPr lang="fr-FR" sz="1400" b="1" u="sng" dirty="0">
              <a:latin typeface="+mj-lt"/>
            </a:endParaRPr>
          </a:p>
        </p:txBody>
      </p:sp>
    </p:spTree>
    <p:extLst>
      <p:ext uri="{BB962C8B-B14F-4D97-AF65-F5344CB8AC3E}">
        <p14:creationId xmlns:p14="http://schemas.microsoft.com/office/powerpoint/2010/main" val="2692458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A6A82B1F-6EDC-4CEB-96A3-029F80A24FA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smtClean="0">
                <a:ln>
                  <a:noFill/>
                </a:ln>
                <a:solidFill>
                  <a:srgbClr val="3494BA"/>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2000" b="0" i="0" u="none" strike="noStrike" kern="1200" cap="none" spc="0" normalizeH="0" baseline="0" noProof="0" dirty="0">
              <a:ln>
                <a:noFill/>
              </a:ln>
              <a:solidFill>
                <a:srgbClr val="3494BA"/>
              </a:solidFill>
              <a:effectLst/>
              <a:uLnTx/>
              <a:uFillTx/>
              <a:latin typeface="Century Gothic" panose="020B0502020202020204"/>
              <a:ea typeface="+mn-ea"/>
              <a:cs typeface="+mn-cs"/>
            </a:endParaRPr>
          </a:p>
        </p:txBody>
      </p:sp>
      <p:pic>
        <p:nvPicPr>
          <p:cNvPr id="3" name="Image 2">
            <a:extLst>
              <a:ext uri="{FF2B5EF4-FFF2-40B4-BE49-F238E27FC236}">
                <a16:creationId xmlns:a16="http://schemas.microsoft.com/office/drawing/2014/main" id="{7669A49E-781B-16C3-ADC0-821251F7A6BD}"/>
              </a:ext>
            </a:extLst>
          </p:cNvPr>
          <p:cNvPicPr>
            <a:picLocks noChangeAspect="1"/>
          </p:cNvPicPr>
          <p:nvPr/>
        </p:nvPicPr>
        <p:blipFill>
          <a:blip r:embed="rId2"/>
          <a:stretch>
            <a:fillRect/>
          </a:stretch>
        </p:blipFill>
        <p:spPr>
          <a:xfrm>
            <a:off x="0" y="0"/>
            <a:ext cx="8442036" cy="3509817"/>
          </a:xfrm>
          <a:prstGeom prst="rect">
            <a:avLst/>
          </a:prstGeom>
        </p:spPr>
      </p:pic>
      <p:pic>
        <p:nvPicPr>
          <p:cNvPr id="6" name="Image 5">
            <a:extLst>
              <a:ext uri="{FF2B5EF4-FFF2-40B4-BE49-F238E27FC236}">
                <a16:creationId xmlns:a16="http://schemas.microsoft.com/office/drawing/2014/main" id="{240B4B5A-5238-D323-B91A-B445B448B525}"/>
              </a:ext>
            </a:extLst>
          </p:cNvPr>
          <p:cNvPicPr>
            <a:picLocks noChangeAspect="1"/>
          </p:cNvPicPr>
          <p:nvPr/>
        </p:nvPicPr>
        <p:blipFill>
          <a:blip r:embed="rId3"/>
          <a:stretch>
            <a:fillRect/>
          </a:stretch>
        </p:blipFill>
        <p:spPr>
          <a:xfrm>
            <a:off x="3851564" y="3624227"/>
            <a:ext cx="8340436" cy="3233773"/>
          </a:xfrm>
          <a:prstGeom prst="rect">
            <a:avLst/>
          </a:prstGeom>
        </p:spPr>
      </p:pic>
      <p:sp>
        <p:nvSpPr>
          <p:cNvPr id="7" name="Légende : flèche vers la droite 6">
            <a:extLst>
              <a:ext uri="{FF2B5EF4-FFF2-40B4-BE49-F238E27FC236}">
                <a16:creationId xmlns:a16="http://schemas.microsoft.com/office/drawing/2014/main" id="{896B89AE-ADC3-B2A2-9033-6890D0936340}"/>
              </a:ext>
            </a:extLst>
          </p:cNvPr>
          <p:cNvSpPr/>
          <p:nvPr/>
        </p:nvSpPr>
        <p:spPr>
          <a:xfrm>
            <a:off x="655781" y="4383723"/>
            <a:ext cx="3012124" cy="2238750"/>
          </a:xfrm>
          <a:prstGeom prst="right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Word </a:t>
            </a:r>
            <a:r>
              <a:rPr lang="fr-FR" dirty="0" err="1"/>
              <a:t>Embbeding</a:t>
            </a:r>
            <a:r>
              <a:rPr lang="fr-FR" dirty="0"/>
              <a:t>:</a:t>
            </a:r>
          </a:p>
          <a:p>
            <a:pPr algn="ctr"/>
            <a:r>
              <a:rPr lang="fr-FR" dirty="0"/>
              <a:t>Clusters par Word2Vec</a:t>
            </a:r>
          </a:p>
          <a:p>
            <a:pPr algn="ctr"/>
            <a:endParaRPr lang="fr-FR" dirty="0"/>
          </a:p>
          <a:p>
            <a:pPr algn="ctr"/>
            <a:r>
              <a:rPr lang="fr-FR" dirty="0"/>
              <a:t>ARI:0.2153</a:t>
            </a:r>
          </a:p>
        </p:txBody>
      </p:sp>
      <p:sp>
        <p:nvSpPr>
          <p:cNvPr id="8" name="Légende : flèche vers la gauche 7">
            <a:extLst>
              <a:ext uri="{FF2B5EF4-FFF2-40B4-BE49-F238E27FC236}">
                <a16:creationId xmlns:a16="http://schemas.microsoft.com/office/drawing/2014/main" id="{0E7B9DB1-3273-9C0E-4C07-08DD7DE03832}"/>
              </a:ext>
            </a:extLst>
          </p:cNvPr>
          <p:cNvSpPr/>
          <p:nvPr/>
        </p:nvSpPr>
        <p:spPr>
          <a:xfrm>
            <a:off x="8913090" y="738910"/>
            <a:ext cx="2827395" cy="1995054"/>
          </a:xfrm>
          <a:prstGeom prst="leftArrow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Bag of Words:</a:t>
            </a:r>
          </a:p>
          <a:p>
            <a:pPr algn="ctr"/>
            <a:r>
              <a:rPr lang="en-US" dirty="0"/>
              <a:t>Clusters par </a:t>
            </a:r>
            <a:r>
              <a:rPr lang="fr-FR" i="0" dirty="0" err="1">
                <a:solidFill>
                  <a:srgbClr val="000000"/>
                </a:solidFill>
                <a:effectLst/>
                <a:latin typeface="Helvetica Neue"/>
              </a:rPr>
              <a:t>TfidfVectorizer</a:t>
            </a:r>
            <a:endParaRPr lang="fr-FR" i="0" dirty="0">
              <a:solidFill>
                <a:srgbClr val="000000"/>
              </a:solidFill>
              <a:effectLst/>
              <a:latin typeface="Helvetica Neue"/>
            </a:endParaRPr>
          </a:p>
          <a:p>
            <a:pPr algn="ctr"/>
            <a:endParaRPr lang="en-US" dirty="0"/>
          </a:p>
          <a:p>
            <a:pPr algn="ctr"/>
            <a:endParaRPr lang="en-US" dirty="0"/>
          </a:p>
          <a:p>
            <a:pPr algn="ctr"/>
            <a:r>
              <a:rPr lang="en-US" dirty="0"/>
              <a:t>ARI:0.3411</a:t>
            </a:r>
          </a:p>
        </p:txBody>
      </p:sp>
    </p:spTree>
    <p:extLst>
      <p:ext uri="{BB962C8B-B14F-4D97-AF65-F5344CB8AC3E}">
        <p14:creationId xmlns:p14="http://schemas.microsoft.com/office/powerpoint/2010/main" val="3200789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51">
            <a:extLst>
              <a:ext uri="{FF2B5EF4-FFF2-40B4-BE49-F238E27FC236}">
                <a16:creationId xmlns:a16="http://schemas.microsoft.com/office/drawing/2014/main" id="{BA2C680C-685B-4E45-9E77-20753051E6B8}"/>
              </a:ext>
            </a:extLst>
          </p:cNvPr>
          <p:cNvSpPr>
            <a:spLocks noGrp="1"/>
          </p:cNvSpPr>
          <p:nvPr>
            <p:ph type="title"/>
          </p:nvPr>
        </p:nvSpPr>
        <p:spPr>
          <a:xfrm>
            <a:off x="144982" y="1208264"/>
            <a:ext cx="12204035" cy="970450"/>
          </a:xfrm>
        </p:spPr>
        <p:txBody>
          <a:bodyPr/>
          <a:lstStyle/>
          <a:p>
            <a:pPr marL="857250" indent="-857250">
              <a:buFont typeface="+mj-lt"/>
              <a:buAutoNum type="romanUcPeriod" startAt="4"/>
            </a:pPr>
            <a:r>
              <a:rPr lang="fr-FR" b="1" dirty="0">
                <a:solidFill>
                  <a:schemeClr val="bg1"/>
                </a:solidFill>
                <a:cs typeface="Arial" panose="020B0604020202020204" pitchFamily="34" charset="0"/>
                <a:sym typeface="Wingdings" panose="05000000000000000000" pitchFamily="2" charset="2"/>
              </a:rPr>
              <a:t>Evaluation comparative du Clustering des données textuelles.</a:t>
            </a:r>
            <a:br>
              <a:rPr lang="fr-FR" sz="4400" b="1" dirty="0">
                <a:solidFill>
                  <a:srgbClr val="002060"/>
                </a:solidFill>
                <a:cs typeface="Arial" panose="020B0604020202020204" pitchFamily="34" charset="0"/>
                <a:sym typeface="Wingdings" panose="05000000000000000000" pitchFamily="2" charset="2"/>
              </a:rPr>
            </a:br>
            <a:endParaRPr lang="fr-FR" sz="4400" dirty="0"/>
          </a:p>
        </p:txBody>
      </p:sp>
      <p:sp>
        <p:nvSpPr>
          <p:cNvPr id="5" name="Espace réservé du numéro de diapositive 4">
            <a:extLst>
              <a:ext uri="{FF2B5EF4-FFF2-40B4-BE49-F238E27FC236}">
                <a16:creationId xmlns:a16="http://schemas.microsoft.com/office/drawing/2014/main" id="{A6A82B1F-6EDC-4CEB-96A3-029F80A24FA9}"/>
              </a:ext>
            </a:extLst>
          </p:cNvPr>
          <p:cNvSpPr>
            <a:spLocks noGrp="1"/>
          </p:cNvSpPr>
          <p:nvPr>
            <p:ph type="sldNum" sz="quarter" idx="12"/>
          </p:nvPr>
        </p:nvSpPr>
        <p:spPr>
          <a:xfrm>
            <a:off x="11660922" y="5976505"/>
            <a:ext cx="1062155" cy="490599"/>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smtClean="0">
                <a:ln>
                  <a:noFill/>
                </a:ln>
                <a:solidFill>
                  <a:srgbClr val="3494BA"/>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2000" b="0" i="0" u="none" strike="noStrike" kern="1200" cap="none" spc="0" normalizeH="0" baseline="0" noProof="0" dirty="0">
              <a:ln>
                <a:noFill/>
              </a:ln>
              <a:solidFill>
                <a:srgbClr val="3494BA"/>
              </a:solidFill>
              <a:effectLst/>
              <a:uLnTx/>
              <a:uFillTx/>
              <a:latin typeface="Century Gothic" panose="020B0502020202020204"/>
              <a:ea typeface="+mn-ea"/>
              <a:cs typeface="+mn-cs"/>
            </a:endParaRPr>
          </a:p>
        </p:txBody>
      </p:sp>
      <p:pic>
        <p:nvPicPr>
          <p:cNvPr id="4" name="Image 3">
            <a:extLst>
              <a:ext uri="{FF2B5EF4-FFF2-40B4-BE49-F238E27FC236}">
                <a16:creationId xmlns:a16="http://schemas.microsoft.com/office/drawing/2014/main" id="{962EFFB4-4B51-4929-5966-7C69867158D2}"/>
              </a:ext>
            </a:extLst>
          </p:cNvPr>
          <p:cNvPicPr>
            <a:picLocks noChangeAspect="1"/>
          </p:cNvPicPr>
          <p:nvPr/>
        </p:nvPicPr>
        <p:blipFill>
          <a:blip r:embed="rId2"/>
          <a:stretch>
            <a:fillRect/>
          </a:stretch>
        </p:blipFill>
        <p:spPr>
          <a:xfrm>
            <a:off x="42908" y="1948874"/>
            <a:ext cx="8544815" cy="4806458"/>
          </a:xfrm>
          <a:prstGeom prst="rect">
            <a:avLst/>
          </a:prstGeom>
        </p:spPr>
      </p:pic>
      <p:sp>
        <p:nvSpPr>
          <p:cNvPr id="10" name="Rectangle : coins arrondis 9">
            <a:extLst>
              <a:ext uri="{FF2B5EF4-FFF2-40B4-BE49-F238E27FC236}">
                <a16:creationId xmlns:a16="http://schemas.microsoft.com/office/drawing/2014/main" id="{6BCBAFA1-AB0D-59F7-A26F-B7A0F6AF3E96}"/>
              </a:ext>
            </a:extLst>
          </p:cNvPr>
          <p:cNvSpPr/>
          <p:nvPr/>
        </p:nvSpPr>
        <p:spPr>
          <a:xfrm>
            <a:off x="9005455" y="1948874"/>
            <a:ext cx="3143637" cy="4806458"/>
          </a:xfrm>
          <a:prstGeom prst="roundRect">
            <a:avLst/>
          </a:prstGeom>
          <a:solidFill>
            <a:srgbClr val="00B0F0"/>
          </a:solidFill>
        </p:spPr>
        <p:style>
          <a:lnRef idx="2">
            <a:schemeClr val="accent6"/>
          </a:lnRef>
          <a:fillRef idx="1">
            <a:schemeClr val="lt1"/>
          </a:fillRef>
          <a:effectRef idx="0">
            <a:schemeClr val="accent6"/>
          </a:effectRef>
          <a:fontRef idx="minor">
            <a:schemeClr val="dk1"/>
          </a:fontRef>
        </p:style>
        <p:txBody>
          <a:bodyPr rtlCol="0" anchor="ctr"/>
          <a:lstStyle/>
          <a:p>
            <a:r>
              <a:rPr lang="fr-FR" b="1" dirty="0"/>
              <a:t>Bilan:</a:t>
            </a:r>
          </a:p>
          <a:p>
            <a:r>
              <a:rPr lang="fr-FR" dirty="0"/>
              <a:t>Parmi les scores ARI générés par les clustering ,</a:t>
            </a:r>
            <a:r>
              <a:rPr lang="fr-FR" dirty="0">
                <a:effectLst>
                  <a:outerShdw blurRad="38100" dist="38100" dir="2700000" algn="tl">
                    <a:srgbClr val="000000">
                      <a:alpha val="43137"/>
                    </a:srgbClr>
                  </a:outerShdw>
                </a:effectLst>
              </a:rPr>
              <a:t>il apparait que c'est la technique du bag-of-</a:t>
            </a:r>
            <a:r>
              <a:rPr lang="fr-FR" dirty="0" err="1">
                <a:effectLst>
                  <a:outerShdw blurRad="38100" dist="38100" dir="2700000" algn="tl">
                    <a:srgbClr val="000000">
                      <a:alpha val="43137"/>
                    </a:srgbClr>
                  </a:outerShdw>
                </a:effectLst>
              </a:rPr>
              <a:t>words</a:t>
            </a:r>
            <a:r>
              <a:rPr lang="fr-FR" dirty="0">
                <a:effectLst>
                  <a:outerShdw blurRad="38100" dist="38100" dir="2700000" algn="tl">
                    <a:srgbClr val="000000">
                      <a:alpha val="43137"/>
                    </a:srgbClr>
                  </a:outerShdw>
                </a:effectLst>
              </a:rPr>
              <a:t> selon la méthode </a:t>
            </a:r>
            <a:r>
              <a:rPr lang="fr-FR" dirty="0" err="1">
                <a:effectLst>
                  <a:outerShdw blurRad="38100" dist="38100" dir="2700000" algn="tl">
                    <a:srgbClr val="000000">
                      <a:alpha val="43137"/>
                    </a:srgbClr>
                  </a:outerShdw>
                </a:effectLst>
              </a:rPr>
              <a:t>TF_IDFVectorizer</a:t>
            </a:r>
            <a:r>
              <a:rPr lang="fr-FR" dirty="0">
                <a:effectLst>
                  <a:outerShdw blurRad="38100" dist="38100" dir="2700000" algn="tl">
                    <a:srgbClr val="000000">
                      <a:alpha val="43137"/>
                    </a:srgbClr>
                  </a:outerShdw>
                </a:effectLst>
              </a:rPr>
              <a:t> qui donne le meilleur ARI Score</a:t>
            </a:r>
            <a:r>
              <a:rPr lang="fr-FR" dirty="0"/>
              <a:t>. Par conséquent nous le sélectionnons pour la combinaison à venir des bag-of-</a:t>
            </a:r>
            <a:r>
              <a:rPr lang="fr-FR" dirty="0" err="1"/>
              <a:t>words</a:t>
            </a:r>
            <a:r>
              <a:rPr lang="fr-FR" dirty="0"/>
              <a:t> et bag-of-</a:t>
            </a:r>
            <a:r>
              <a:rPr lang="fr-FR" dirty="0" err="1"/>
              <a:t>visual</a:t>
            </a:r>
            <a:r>
              <a:rPr lang="fr-FR" dirty="0"/>
              <a:t>.</a:t>
            </a:r>
          </a:p>
        </p:txBody>
      </p:sp>
    </p:spTree>
    <p:extLst>
      <p:ext uri="{BB962C8B-B14F-4D97-AF65-F5344CB8AC3E}">
        <p14:creationId xmlns:p14="http://schemas.microsoft.com/office/powerpoint/2010/main" val="686287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E15A875-2469-7142-C248-2CDE8C56ACA5}"/>
              </a:ext>
            </a:extLst>
          </p:cNvPr>
          <p:cNvPicPr>
            <a:picLocks noChangeAspect="1"/>
          </p:cNvPicPr>
          <p:nvPr/>
        </p:nvPicPr>
        <p:blipFill>
          <a:blip r:embed="rId2"/>
          <a:stretch>
            <a:fillRect/>
          </a:stretch>
        </p:blipFill>
        <p:spPr>
          <a:xfrm>
            <a:off x="3639127" y="4867127"/>
            <a:ext cx="4913746" cy="1990873"/>
          </a:xfrm>
          <a:prstGeom prst="rect">
            <a:avLst/>
          </a:prstGeom>
        </p:spPr>
      </p:pic>
      <p:sp>
        <p:nvSpPr>
          <p:cNvPr id="5" name="Espace réservé du numéro de diapositive 4">
            <a:extLst>
              <a:ext uri="{FF2B5EF4-FFF2-40B4-BE49-F238E27FC236}">
                <a16:creationId xmlns:a16="http://schemas.microsoft.com/office/drawing/2014/main" id="{B033D8DE-7783-A0AE-A6B6-DFCD7CB90E80}"/>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8" name="Titre 51">
            <a:extLst>
              <a:ext uri="{FF2B5EF4-FFF2-40B4-BE49-F238E27FC236}">
                <a16:creationId xmlns:a16="http://schemas.microsoft.com/office/drawing/2014/main" id="{05069311-DE53-FBD9-7AE9-4B75F4897E02}"/>
              </a:ext>
            </a:extLst>
          </p:cNvPr>
          <p:cNvSpPr>
            <a:spLocks noGrp="1"/>
          </p:cNvSpPr>
          <p:nvPr>
            <p:ph type="ctrTitle"/>
          </p:nvPr>
        </p:nvSpPr>
        <p:spPr>
          <a:xfrm>
            <a:off x="809625" y="1449388"/>
            <a:ext cx="10572750" cy="2970212"/>
          </a:xfrm>
        </p:spPr>
        <p:txBody>
          <a:bodyPr/>
          <a:lstStyle/>
          <a:p>
            <a:pPr marL="857250" indent="-857250">
              <a:buFont typeface="+mj-lt"/>
              <a:buAutoNum type="romanUcPeriod" startAt="4"/>
            </a:pPr>
            <a:r>
              <a:rPr lang="fr-FR" sz="7200" b="1" dirty="0">
                <a:solidFill>
                  <a:schemeClr val="bg1"/>
                </a:solidFill>
                <a:cs typeface="Arial" panose="020B0604020202020204" pitchFamily="34" charset="0"/>
                <a:sym typeface="Wingdings" panose="05000000000000000000" pitchFamily="2" charset="2"/>
              </a:rPr>
              <a:t>DONNEES </a:t>
            </a:r>
            <a:r>
              <a:rPr lang="fr-FR" sz="7200" dirty="0">
                <a:solidFill>
                  <a:schemeClr val="bg1"/>
                </a:solidFill>
                <a:cs typeface="Arial" panose="020B0604020202020204" pitchFamily="34" charset="0"/>
                <a:sym typeface="Wingdings" panose="05000000000000000000" pitchFamily="2" charset="2"/>
              </a:rPr>
              <a:t>VISUELLES</a:t>
            </a:r>
            <a:br>
              <a:rPr lang="fr-FR" sz="4400" b="1" dirty="0">
                <a:solidFill>
                  <a:srgbClr val="002060"/>
                </a:solidFill>
                <a:cs typeface="Arial" panose="020B0604020202020204" pitchFamily="34" charset="0"/>
                <a:sym typeface="Wingdings" panose="05000000000000000000" pitchFamily="2" charset="2"/>
              </a:rPr>
            </a:br>
            <a:endParaRPr lang="fr-FR" sz="4400" dirty="0"/>
          </a:p>
        </p:txBody>
      </p:sp>
    </p:spTree>
    <p:extLst>
      <p:ext uri="{BB962C8B-B14F-4D97-AF65-F5344CB8AC3E}">
        <p14:creationId xmlns:p14="http://schemas.microsoft.com/office/powerpoint/2010/main" val="379011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41DA37-78FD-48BE-8D16-ADB66A2141BF}"/>
              </a:ext>
            </a:extLst>
          </p:cNvPr>
          <p:cNvSpPr>
            <a:spLocks noGrp="1"/>
          </p:cNvSpPr>
          <p:nvPr>
            <p:ph type="title"/>
          </p:nvPr>
        </p:nvSpPr>
        <p:spPr/>
        <p:txBody>
          <a:bodyPr/>
          <a:lstStyle/>
          <a:p>
            <a:pPr algn="ctr"/>
            <a:r>
              <a:rPr lang="fr-FR" sz="5400" dirty="0"/>
              <a:t>Sommaire</a:t>
            </a:r>
          </a:p>
        </p:txBody>
      </p:sp>
      <p:sp>
        <p:nvSpPr>
          <p:cNvPr id="3" name="Espace réservé du contenu 2">
            <a:extLst>
              <a:ext uri="{FF2B5EF4-FFF2-40B4-BE49-F238E27FC236}">
                <a16:creationId xmlns:a16="http://schemas.microsoft.com/office/drawing/2014/main" id="{6D30FB27-4AAA-418D-B9B9-2B30C612106A}"/>
              </a:ext>
            </a:extLst>
          </p:cNvPr>
          <p:cNvSpPr>
            <a:spLocks noGrp="1"/>
          </p:cNvSpPr>
          <p:nvPr>
            <p:ph idx="1"/>
          </p:nvPr>
        </p:nvSpPr>
        <p:spPr>
          <a:xfrm>
            <a:off x="1190624" y="2600324"/>
            <a:ext cx="8868211" cy="2941807"/>
          </a:xfrm>
        </p:spPr>
        <p:txBody>
          <a:bodyPr>
            <a:noAutofit/>
          </a:bodyPr>
          <a:lstStyle/>
          <a:p>
            <a:pPr marL="361950" indent="-361950">
              <a:buFont typeface="+mj-lt"/>
              <a:buAutoNum type="arabicPeriod"/>
            </a:pPr>
            <a:r>
              <a:rPr lang="fr-FR" sz="1100" b="1" dirty="0">
                <a:solidFill>
                  <a:srgbClr val="002060"/>
                </a:solidFill>
                <a:cs typeface="Arial" panose="020B0604020202020204" pitchFamily="34" charset="0"/>
                <a:sym typeface="Wingdings" panose="05000000000000000000" pitchFamily="2" charset="2"/>
              </a:rPr>
              <a:t>Méthodologie d’entrainement du modelé  </a:t>
            </a:r>
          </a:p>
          <a:p>
            <a:pPr marL="0" indent="0">
              <a:buNone/>
            </a:pPr>
            <a:r>
              <a:rPr lang="fr-FR" sz="1100" b="1">
                <a:solidFill>
                  <a:srgbClr val="002060"/>
                </a:solidFill>
                <a:cs typeface="Arial" panose="020B0604020202020204" pitchFamily="34" charset="0"/>
                <a:sym typeface="Wingdings" panose="05000000000000000000" pitchFamily="2" charset="2"/>
              </a:rPr>
              <a:t>            </a:t>
            </a:r>
            <a:r>
              <a:rPr lang="fr-FR" sz="1100" b="1" dirty="0">
                <a:solidFill>
                  <a:srgbClr val="002060"/>
                </a:solidFill>
                <a:cs typeface="Arial" panose="020B0604020202020204" pitchFamily="34" charset="0"/>
                <a:sym typeface="Wingdings" panose="05000000000000000000" pitchFamily="2" charset="2"/>
              </a:rPr>
              <a:t>1.2       Expliquer la </a:t>
            </a:r>
            <a:r>
              <a:rPr lang="fr-FR" sz="1100" b="1" dirty="0" err="1">
                <a:solidFill>
                  <a:srgbClr val="002060"/>
                </a:solidFill>
                <a:cs typeface="Arial" panose="020B0604020202020204" pitchFamily="34" charset="0"/>
                <a:sym typeface="Wingdings" panose="05000000000000000000" pitchFamily="2" charset="2"/>
              </a:rPr>
              <a:t>demarche</a:t>
            </a:r>
            <a:r>
              <a:rPr lang="fr-FR" sz="1100" b="1" dirty="0">
                <a:solidFill>
                  <a:srgbClr val="002060"/>
                </a:solidFill>
                <a:cs typeface="Arial" panose="020B0604020202020204" pitchFamily="34" charset="0"/>
                <a:sym typeface="Wingdings" panose="05000000000000000000" pitchFamily="2" charset="2"/>
              </a:rPr>
              <a:t> </a:t>
            </a:r>
          </a:p>
          <a:p>
            <a:pPr marL="228600" indent="-228600">
              <a:buAutoNum type="arabicPeriod" startAt="2"/>
            </a:pPr>
            <a:r>
              <a:rPr lang="fr-FR" sz="1100" b="1" dirty="0">
                <a:solidFill>
                  <a:srgbClr val="002060"/>
                </a:solidFill>
                <a:cs typeface="Arial" panose="020B0604020202020204" pitchFamily="34" charset="0"/>
                <a:sym typeface="Wingdings" panose="05000000000000000000" pitchFamily="2" charset="2"/>
              </a:rPr>
              <a:t>La fonction Cout Métier</a:t>
            </a:r>
          </a:p>
          <a:p>
            <a:pPr marL="0" indent="0">
              <a:buNone/>
            </a:pPr>
            <a:r>
              <a:rPr lang="fr-FR" sz="1100" b="1" dirty="0">
                <a:solidFill>
                  <a:srgbClr val="002060"/>
                </a:solidFill>
                <a:cs typeface="Arial" panose="020B0604020202020204" pitchFamily="34" charset="0"/>
                <a:sym typeface="Wingdings" panose="05000000000000000000" pitchFamily="2" charset="2"/>
              </a:rPr>
              <a:t>              2. F Beta Score</a:t>
            </a:r>
          </a:p>
          <a:p>
            <a:pPr marL="361950" indent="-361950">
              <a:buFont typeface="+mj-lt"/>
              <a:buAutoNum type="arabicPeriod"/>
            </a:pPr>
            <a:r>
              <a:rPr lang="fr-FR" sz="1100" b="1" dirty="0">
                <a:solidFill>
                  <a:srgbClr val="002060"/>
                </a:solidFill>
                <a:cs typeface="Arial" panose="020B0604020202020204" pitchFamily="34" charset="0"/>
                <a:sym typeface="Wingdings" panose="05000000000000000000" pitchFamily="2" charset="2"/>
              </a:rPr>
              <a:t>L’Algorithme d’optimisation</a:t>
            </a:r>
          </a:p>
          <a:p>
            <a:pPr marL="361950" indent="-361950">
              <a:buFont typeface="+mj-lt"/>
              <a:buAutoNum type="arabicPeriod"/>
            </a:pPr>
            <a:r>
              <a:rPr lang="fr-FR" sz="1100" b="1" dirty="0">
                <a:solidFill>
                  <a:srgbClr val="002060"/>
                </a:solidFill>
                <a:cs typeface="Arial" panose="020B0604020202020204" pitchFamily="34" charset="0"/>
                <a:sym typeface="Wingdings" panose="05000000000000000000" pitchFamily="2" charset="2"/>
              </a:rPr>
              <a:t>       Sélection des variables pertinentes parmi N</a:t>
            </a:r>
          </a:p>
          <a:p>
            <a:pPr marL="361950" indent="-361950">
              <a:buFont typeface="+mj-lt"/>
              <a:buAutoNum type="arabicPeriod"/>
            </a:pPr>
            <a:r>
              <a:rPr lang="fr-FR" sz="1100" b="1" dirty="0">
                <a:solidFill>
                  <a:srgbClr val="002060"/>
                </a:solidFill>
                <a:cs typeface="Arial" panose="020B0604020202020204" pitchFamily="34" charset="0"/>
                <a:sym typeface="Wingdings" panose="05000000000000000000" pitchFamily="2" charset="2"/>
              </a:rPr>
              <a:t>Explication du Choix du métrique</a:t>
            </a:r>
          </a:p>
          <a:p>
            <a:pPr marL="361950" indent="-361950">
              <a:buFont typeface="+mj-lt"/>
              <a:buAutoNum type="arabicPeriod"/>
            </a:pPr>
            <a:r>
              <a:rPr lang="fr-FR" sz="1100" b="1" dirty="0">
                <a:solidFill>
                  <a:srgbClr val="002060"/>
                </a:solidFill>
                <a:cs typeface="Arial" panose="020B0604020202020204" pitchFamily="34" charset="0"/>
                <a:sym typeface="Wingdings" panose="05000000000000000000" pitchFamily="2" charset="2"/>
              </a:rPr>
              <a:t>Interprétabilité Globale et locale du Modèle</a:t>
            </a:r>
          </a:p>
          <a:p>
            <a:pPr marL="361950" indent="-361950">
              <a:buFont typeface="+mj-lt"/>
              <a:buAutoNum type="arabicPeriod"/>
            </a:pPr>
            <a:r>
              <a:rPr lang="fr-FR" sz="1100" b="1" dirty="0">
                <a:solidFill>
                  <a:srgbClr val="002060"/>
                </a:solidFill>
                <a:cs typeface="Arial" panose="020B0604020202020204" pitchFamily="34" charset="0"/>
                <a:sym typeface="Wingdings" panose="05000000000000000000" pitchFamily="2" charset="2"/>
              </a:rPr>
              <a:t>       Détail sur les opérations globale et locales sur </a:t>
            </a:r>
            <a:r>
              <a:rPr lang="fr-FR" sz="1100" b="1" dirty="0" err="1">
                <a:solidFill>
                  <a:srgbClr val="002060"/>
                </a:solidFill>
                <a:cs typeface="Arial" panose="020B0604020202020204" pitchFamily="34" charset="0"/>
                <a:sym typeface="Wingdings" panose="05000000000000000000" pitchFamily="2" charset="2"/>
              </a:rPr>
              <a:t>sharp</a:t>
            </a:r>
            <a:r>
              <a:rPr lang="fr-FR" sz="1100" b="1" dirty="0">
                <a:solidFill>
                  <a:srgbClr val="002060"/>
                </a:solidFill>
                <a:cs typeface="Arial" panose="020B0604020202020204" pitchFamily="34" charset="0"/>
                <a:sym typeface="Wingdings" panose="05000000000000000000" pitchFamily="2" charset="2"/>
              </a:rPr>
              <a:t>.</a:t>
            </a:r>
          </a:p>
          <a:p>
            <a:pPr marL="361950" indent="-361950">
              <a:buFont typeface="+mj-lt"/>
              <a:buAutoNum type="arabicPeriod"/>
            </a:pPr>
            <a:r>
              <a:rPr lang="fr-FR" sz="1100" b="1" dirty="0">
                <a:solidFill>
                  <a:srgbClr val="002060"/>
                </a:solidFill>
                <a:cs typeface="Arial" panose="020B0604020202020204" pitchFamily="34" charset="0"/>
                <a:sym typeface="Wingdings" panose="05000000000000000000" pitchFamily="2" charset="2"/>
              </a:rPr>
              <a:t>Les limites et les améliorations  possibles.</a:t>
            </a:r>
          </a:p>
        </p:txBody>
      </p:sp>
      <p:sp>
        <p:nvSpPr>
          <p:cNvPr id="6" name="Espace réservé du numéro de diapositive 5">
            <a:extLst>
              <a:ext uri="{FF2B5EF4-FFF2-40B4-BE49-F238E27FC236}">
                <a16:creationId xmlns:a16="http://schemas.microsoft.com/office/drawing/2014/main" id="{B646204C-8BD6-41E3-8977-4C2E53AAC54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32485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E259A5-3E7E-08B2-724E-13F76C827699}"/>
              </a:ext>
            </a:extLst>
          </p:cNvPr>
          <p:cNvSpPr>
            <a:spLocks noGrp="1"/>
          </p:cNvSpPr>
          <p:nvPr>
            <p:ph type="title"/>
          </p:nvPr>
        </p:nvSpPr>
        <p:spPr>
          <a:xfrm>
            <a:off x="293833" y="-64367"/>
            <a:ext cx="11446653" cy="646331"/>
          </a:xfrm>
        </p:spPr>
        <p:txBody>
          <a:bodyPr/>
          <a:lstStyle/>
          <a:p>
            <a:r>
              <a:rPr lang="fr-FR" sz="3600" dirty="0"/>
              <a:t>Préprocessing d’image en vision par ordinateur</a:t>
            </a:r>
          </a:p>
        </p:txBody>
      </p:sp>
      <p:sp>
        <p:nvSpPr>
          <p:cNvPr id="4" name="Espace réservé du numéro de diapositive 3">
            <a:extLst>
              <a:ext uri="{FF2B5EF4-FFF2-40B4-BE49-F238E27FC236}">
                <a16:creationId xmlns:a16="http://schemas.microsoft.com/office/drawing/2014/main" id="{DFE84E2A-12C8-86D4-4BE1-8429BE339204}"/>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0" name="ZoneTexte 9">
            <a:extLst>
              <a:ext uri="{FF2B5EF4-FFF2-40B4-BE49-F238E27FC236}">
                <a16:creationId xmlns:a16="http://schemas.microsoft.com/office/drawing/2014/main" id="{C9C47371-C64E-816A-2B95-D66789AEA668}"/>
              </a:ext>
            </a:extLst>
          </p:cNvPr>
          <p:cNvSpPr txBox="1"/>
          <p:nvPr/>
        </p:nvSpPr>
        <p:spPr>
          <a:xfrm>
            <a:off x="6096000" y="510342"/>
            <a:ext cx="3461695" cy="646331"/>
          </a:xfrm>
          <a:prstGeom prst="rect">
            <a:avLst/>
          </a:prstGeom>
          <a:noFill/>
        </p:spPr>
        <p:txBody>
          <a:bodyPr wrap="square" rtlCol="0">
            <a:spAutoFit/>
          </a:bodyPr>
          <a:lstStyle/>
          <a:p>
            <a:r>
              <a:rPr lang="fr-FR" sz="1200" b="1" dirty="0"/>
              <a:t>3_Filtrage gaussien:</a:t>
            </a:r>
          </a:p>
          <a:p>
            <a:r>
              <a:rPr lang="fr-FR" sz="1200" b="1" dirty="0"/>
              <a:t>img_filtre2 = cv2.GaussianBlur(img_filtre1, (13, 13), 1)</a:t>
            </a:r>
          </a:p>
        </p:txBody>
      </p:sp>
      <p:sp>
        <p:nvSpPr>
          <p:cNvPr id="11" name="ZoneTexte 10">
            <a:extLst>
              <a:ext uri="{FF2B5EF4-FFF2-40B4-BE49-F238E27FC236}">
                <a16:creationId xmlns:a16="http://schemas.microsoft.com/office/drawing/2014/main" id="{6F241272-2597-2A89-029F-9DA06968445E}"/>
              </a:ext>
            </a:extLst>
          </p:cNvPr>
          <p:cNvSpPr txBox="1"/>
          <p:nvPr/>
        </p:nvSpPr>
        <p:spPr>
          <a:xfrm>
            <a:off x="9329309" y="712835"/>
            <a:ext cx="2962183" cy="461665"/>
          </a:xfrm>
          <a:prstGeom prst="rect">
            <a:avLst/>
          </a:prstGeom>
          <a:noFill/>
        </p:spPr>
        <p:txBody>
          <a:bodyPr wrap="square" rtlCol="0">
            <a:spAutoFit/>
          </a:bodyPr>
          <a:lstStyle/>
          <a:p>
            <a:r>
              <a:rPr lang="fr-FR" sz="1200" b="1" dirty="0"/>
              <a:t>img_filtre2 = cv2.GaussianBlur(img_filtre1, (3, 3), 1)</a:t>
            </a:r>
          </a:p>
        </p:txBody>
      </p:sp>
      <p:pic>
        <p:nvPicPr>
          <p:cNvPr id="6" name="Image 5">
            <a:extLst>
              <a:ext uri="{FF2B5EF4-FFF2-40B4-BE49-F238E27FC236}">
                <a16:creationId xmlns:a16="http://schemas.microsoft.com/office/drawing/2014/main" id="{1F94339A-7401-5F5C-D180-E7C210F13A08}"/>
              </a:ext>
            </a:extLst>
          </p:cNvPr>
          <p:cNvPicPr>
            <a:picLocks noChangeAspect="1"/>
          </p:cNvPicPr>
          <p:nvPr/>
        </p:nvPicPr>
        <p:blipFill>
          <a:blip r:embed="rId2"/>
          <a:stretch>
            <a:fillRect/>
          </a:stretch>
        </p:blipFill>
        <p:spPr>
          <a:xfrm>
            <a:off x="6477019" y="1093854"/>
            <a:ext cx="2537905" cy="2479865"/>
          </a:xfrm>
          <a:prstGeom prst="rect">
            <a:avLst/>
          </a:prstGeom>
        </p:spPr>
      </p:pic>
      <p:pic>
        <p:nvPicPr>
          <p:cNvPr id="7" name="Image 6">
            <a:extLst>
              <a:ext uri="{FF2B5EF4-FFF2-40B4-BE49-F238E27FC236}">
                <a16:creationId xmlns:a16="http://schemas.microsoft.com/office/drawing/2014/main" id="{2CB0373F-9814-CECB-3009-6B636EF094FA}"/>
              </a:ext>
            </a:extLst>
          </p:cNvPr>
          <p:cNvPicPr>
            <a:picLocks noChangeAspect="1"/>
          </p:cNvPicPr>
          <p:nvPr/>
        </p:nvPicPr>
        <p:blipFill>
          <a:blip r:embed="rId3"/>
          <a:stretch>
            <a:fillRect/>
          </a:stretch>
        </p:blipFill>
        <p:spPr>
          <a:xfrm>
            <a:off x="9655906" y="1140455"/>
            <a:ext cx="2505776" cy="2448471"/>
          </a:xfrm>
          <a:prstGeom prst="rect">
            <a:avLst/>
          </a:prstGeom>
        </p:spPr>
      </p:pic>
      <p:pic>
        <p:nvPicPr>
          <p:cNvPr id="8" name="Image 7">
            <a:extLst>
              <a:ext uri="{FF2B5EF4-FFF2-40B4-BE49-F238E27FC236}">
                <a16:creationId xmlns:a16="http://schemas.microsoft.com/office/drawing/2014/main" id="{D5229D42-A3A5-9D0C-22D6-6C26AE42D7BD}"/>
              </a:ext>
            </a:extLst>
          </p:cNvPr>
          <p:cNvPicPr>
            <a:picLocks noChangeAspect="1"/>
          </p:cNvPicPr>
          <p:nvPr/>
        </p:nvPicPr>
        <p:blipFill>
          <a:blip r:embed="rId4"/>
          <a:stretch>
            <a:fillRect/>
          </a:stretch>
        </p:blipFill>
        <p:spPr>
          <a:xfrm>
            <a:off x="150707" y="1078155"/>
            <a:ext cx="2568521" cy="2511261"/>
          </a:xfrm>
          <a:prstGeom prst="rect">
            <a:avLst/>
          </a:prstGeom>
        </p:spPr>
      </p:pic>
      <p:pic>
        <p:nvPicPr>
          <p:cNvPr id="12" name="Image 11">
            <a:extLst>
              <a:ext uri="{FF2B5EF4-FFF2-40B4-BE49-F238E27FC236}">
                <a16:creationId xmlns:a16="http://schemas.microsoft.com/office/drawing/2014/main" id="{BD7493CF-CA0B-E649-E645-E07C836422AA}"/>
              </a:ext>
            </a:extLst>
          </p:cNvPr>
          <p:cNvPicPr>
            <a:picLocks noChangeAspect="1"/>
          </p:cNvPicPr>
          <p:nvPr/>
        </p:nvPicPr>
        <p:blipFill>
          <a:blip r:embed="rId5"/>
          <a:stretch>
            <a:fillRect/>
          </a:stretch>
        </p:blipFill>
        <p:spPr>
          <a:xfrm>
            <a:off x="3332984" y="1156673"/>
            <a:ext cx="2503054" cy="2448471"/>
          </a:xfrm>
          <a:prstGeom prst="rect">
            <a:avLst/>
          </a:prstGeom>
        </p:spPr>
      </p:pic>
      <p:pic>
        <p:nvPicPr>
          <p:cNvPr id="13" name="Image 12">
            <a:extLst>
              <a:ext uri="{FF2B5EF4-FFF2-40B4-BE49-F238E27FC236}">
                <a16:creationId xmlns:a16="http://schemas.microsoft.com/office/drawing/2014/main" id="{BF906B24-DAE1-2659-3E6D-6006FD78E59D}"/>
              </a:ext>
            </a:extLst>
          </p:cNvPr>
          <p:cNvPicPr>
            <a:picLocks noChangeAspect="1"/>
          </p:cNvPicPr>
          <p:nvPr/>
        </p:nvPicPr>
        <p:blipFill>
          <a:blip r:embed="rId6"/>
          <a:stretch>
            <a:fillRect/>
          </a:stretch>
        </p:blipFill>
        <p:spPr>
          <a:xfrm>
            <a:off x="78347" y="454016"/>
            <a:ext cx="3609873" cy="725487"/>
          </a:xfrm>
          <a:prstGeom prst="rect">
            <a:avLst/>
          </a:prstGeom>
        </p:spPr>
      </p:pic>
      <p:pic>
        <p:nvPicPr>
          <p:cNvPr id="15" name="Image 14">
            <a:extLst>
              <a:ext uri="{FF2B5EF4-FFF2-40B4-BE49-F238E27FC236}">
                <a16:creationId xmlns:a16="http://schemas.microsoft.com/office/drawing/2014/main" id="{786B6C5C-5532-A2E4-D94C-5AFB3C20208B}"/>
              </a:ext>
            </a:extLst>
          </p:cNvPr>
          <p:cNvPicPr>
            <a:picLocks noChangeAspect="1"/>
          </p:cNvPicPr>
          <p:nvPr/>
        </p:nvPicPr>
        <p:blipFill>
          <a:blip r:embed="rId7"/>
          <a:stretch>
            <a:fillRect/>
          </a:stretch>
        </p:blipFill>
        <p:spPr>
          <a:xfrm>
            <a:off x="3465301" y="490484"/>
            <a:ext cx="3114726" cy="963312"/>
          </a:xfrm>
          <a:prstGeom prst="rect">
            <a:avLst/>
          </a:prstGeom>
        </p:spPr>
      </p:pic>
      <p:pic>
        <p:nvPicPr>
          <p:cNvPr id="16" name="Image 15">
            <a:extLst>
              <a:ext uri="{FF2B5EF4-FFF2-40B4-BE49-F238E27FC236}">
                <a16:creationId xmlns:a16="http://schemas.microsoft.com/office/drawing/2014/main" id="{18544C67-7338-4FB7-01A8-C3A7B6846C01}"/>
              </a:ext>
            </a:extLst>
          </p:cNvPr>
          <p:cNvPicPr>
            <a:picLocks noChangeAspect="1"/>
          </p:cNvPicPr>
          <p:nvPr/>
        </p:nvPicPr>
        <p:blipFill>
          <a:blip r:embed="rId8"/>
          <a:stretch>
            <a:fillRect/>
          </a:stretch>
        </p:blipFill>
        <p:spPr>
          <a:xfrm>
            <a:off x="598265" y="4236822"/>
            <a:ext cx="2570035" cy="2511261"/>
          </a:xfrm>
          <a:prstGeom prst="rect">
            <a:avLst/>
          </a:prstGeom>
        </p:spPr>
      </p:pic>
      <p:sp>
        <p:nvSpPr>
          <p:cNvPr id="17" name="ZoneTexte 16">
            <a:extLst>
              <a:ext uri="{FF2B5EF4-FFF2-40B4-BE49-F238E27FC236}">
                <a16:creationId xmlns:a16="http://schemas.microsoft.com/office/drawing/2014/main" id="{D1C9498E-55B9-173B-61CC-D63C7AD6C049}"/>
              </a:ext>
            </a:extLst>
          </p:cNvPr>
          <p:cNvSpPr txBox="1"/>
          <p:nvPr/>
        </p:nvSpPr>
        <p:spPr>
          <a:xfrm>
            <a:off x="293833" y="3714848"/>
            <a:ext cx="3776262" cy="553998"/>
          </a:xfrm>
          <a:prstGeom prst="rect">
            <a:avLst/>
          </a:prstGeom>
          <a:noFill/>
        </p:spPr>
        <p:txBody>
          <a:bodyPr wrap="square" rtlCol="0">
            <a:spAutoFit/>
          </a:bodyPr>
          <a:lstStyle/>
          <a:p>
            <a:r>
              <a:rPr lang="fr-FR" sz="1200" b="1" dirty="0"/>
              <a:t>3_traitement </a:t>
            </a:r>
            <a:r>
              <a:rPr lang="fr-FR" sz="1200" b="1" dirty="0" err="1"/>
              <a:t>Gray_Scale</a:t>
            </a:r>
            <a:endParaRPr lang="fr-FR" sz="1200" b="1" dirty="0"/>
          </a:p>
          <a:p>
            <a:r>
              <a:rPr lang="en-US" sz="1200" b="1" dirty="0" err="1"/>
              <a:t>img_gray</a:t>
            </a:r>
            <a:r>
              <a:rPr lang="en-US" sz="1200" b="1" dirty="0"/>
              <a:t>=</a:t>
            </a:r>
            <a:r>
              <a:rPr lang="en-US" sz="1000" b="1" dirty="0"/>
              <a:t>=cv2.cvtColor(img,cv2.COLOR_BGR2GRAY</a:t>
            </a:r>
            <a:r>
              <a:rPr lang="en-US" b="1" dirty="0"/>
              <a:t>)</a:t>
            </a:r>
            <a:endParaRPr lang="fr-FR" b="1" dirty="0"/>
          </a:p>
        </p:txBody>
      </p:sp>
      <p:pic>
        <p:nvPicPr>
          <p:cNvPr id="23" name="Image 22">
            <a:extLst>
              <a:ext uri="{FF2B5EF4-FFF2-40B4-BE49-F238E27FC236}">
                <a16:creationId xmlns:a16="http://schemas.microsoft.com/office/drawing/2014/main" id="{3C5E6206-E69E-552B-61B3-FE766C0CD46F}"/>
              </a:ext>
            </a:extLst>
          </p:cNvPr>
          <p:cNvPicPr>
            <a:picLocks noChangeAspect="1"/>
          </p:cNvPicPr>
          <p:nvPr/>
        </p:nvPicPr>
        <p:blipFill>
          <a:blip r:embed="rId9"/>
          <a:stretch>
            <a:fillRect/>
          </a:stretch>
        </p:blipFill>
        <p:spPr>
          <a:xfrm>
            <a:off x="6966030" y="3714848"/>
            <a:ext cx="5225970" cy="3184708"/>
          </a:xfrm>
          <a:prstGeom prst="rect">
            <a:avLst/>
          </a:prstGeom>
        </p:spPr>
      </p:pic>
    </p:spTree>
    <p:extLst>
      <p:ext uri="{BB962C8B-B14F-4D97-AF65-F5344CB8AC3E}">
        <p14:creationId xmlns:p14="http://schemas.microsoft.com/office/powerpoint/2010/main" val="2198474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65B6C7-7010-B61E-9FCE-3CA3F860D7F2}"/>
              </a:ext>
            </a:extLst>
          </p:cNvPr>
          <p:cNvSpPr>
            <a:spLocks noGrp="1"/>
          </p:cNvSpPr>
          <p:nvPr>
            <p:ph type="title"/>
          </p:nvPr>
        </p:nvSpPr>
        <p:spPr>
          <a:xfrm>
            <a:off x="263235" y="-276093"/>
            <a:ext cx="11536219" cy="970450"/>
          </a:xfrm>
        </p:spPr>
        <p:txBody>
          <a:bodyPr/>
          <a:lstStyle/>
          <a:p>
            <a:r>
              <a:rPr lang="fr-FR" sz="3200" dirty="0"/>
              <a:t>Descriptif de l’approche du Bag of Visual Word (BOVW)</a:t>
            </a:r>
          </a:p>
        </p:txBody>
      </p:sp>
      <p:sp>
        <p:nvSpPr>
          <p:cNvPr id="5" name="Espace réservé du numéro de diapositive 4">
            <a:extLst>
              <a:ext uri="{FF2B5EF4-FFF2-40B4-BE49-F238E27FC236}">
                <a16:creationId xmlns:a16="http://schemas.microsoft.com/office/drawing/2014/main" id="{39BAF6C9-6EAD-B8EF-DBA0-CC959D0121BE}"/>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8" name="Rectangle : coins arrondis 7">
            <a:extLst>
              <a:ext uri="{FF2B5EF4-FFF2-40B4-BE49-F238E27FC236}">
                <a16:creationId xmlns:a16="http://schemas.microsoft.com/office/drawing/2014/main" id="{3498D14D-A0A4-6142-0358-A82BDCA0D38B}"/>
              </a:ext>
            </a:extLst>
          </p:cNvPr>
          <p:cNvSpPr/>
          <p:nvPr/>
        </p:nvSpPr>
        <p:spPr>
          <a:xfrm>
            <a:off x="-45027" y="694357"/>
            <a:ext cx="12222018" cy="128684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Nous avons défini  un document comme un sac de mots (BOW). Nous avons le même concept dans le sac de mots visuels (BOVW), mais au lieu de mots, nous utilisons des caractéristiques d'image comme "mots". Les caractéristiques de l'image sont un motif unique que nous pouvons trouver dans une </a:t>
            </a:r>
            <a:r>
              <a:rPr lang="fr-FR" dirty="0" err="1"/>
              <a:t>image.Elles</a:t>
            </a:r>
            <a:r>
              <a:rPr lang="fr-FR" dirty="0"/>
              <a:t> peuvent aussi  </a:t>
            </a:r>
            <a:r>
              <a:rPr lang="fr-FR" dirty="0" err="1"/>
              <a:t>etre</a:t>
            </a:r>
            <a:r>
              <a:rPr lang="fr-FR" dirty="0"/>
              <a:t> exploitées à des fins de classification d’image.</a:t>
            </a:r>
          </a:p>
        </p:txBody>
      </p:sp>
      <p:sp>
        <p:nvSpPr>
          <p:cNvPr id="10" name="Rectangle : coins arrondis 9">
            <a:extLst>
              <a:ext uri="{FF2B5EF4-FFF2-40B4-BE49-F238E27FC236}">
                <a16:creationId xmlns:a16="http://schemas.microsoft.com/office/drawing/2014/main" id="{7B876347-38CE-794F-C719-984FA2105B69}"/>
              </a:ext>
            </a:extLst>
          </p:cNvPr>
          <p:cNvSpPr/>
          <p:nvPr/>
        </p:nvSpPr>
        <p:spPr>
          <a:xfrm>
            <a:off x="0" y="2093967"/>
            <a:ext cx="12207009" cy="6191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dirty="0">
                <a:latin typeface="Arial Black" panose="020B0A04020102020204" pitchFamily="34" charset="0"/>
              </a:rPr>
              <a:t>Comment construire un sac de mots visuels(BOVW)?</a:t>
            </a:r>
          </a:p>
        </p:txBody>
      </p:sp>
      <p:sp>
        <p:nvSpPr>
          <p:cNvPr id="12" name="Rectangle : coins arrondis 11">
            <a:extLst>
              <a:ext uri="{FF2B5EF4-FFF2-40B4-BE49-F238E27FC236}">
                <a16:creationId xmlns:a16="http://schemas.microsoft.com/office/drawing/2014/main" id="{47537852-4BD2-28E5-70A2-42EC771F5599}"/>
              </a:ext>
            </a:extLst>
          </p:cNvPr>
          <p:cNvSpPr/>
          <p:nvPr/>
        </p:nvSpPr>
        <p:spPr>
          <a:xfrm>
            <a:off x="34637" y="3160768"/>
            <a:ext cx="12062690" cy="11267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fr-FR" dirty="0">
                <a:solidFill>
                  <a:srgbClr val="000000"/>
                </a:solidFill>
                <a:latin typeface="Arial Black" panose="020B0A04020102020204" pitchFamily="34" charset="0"/>
              </a:rPr>
              <a:t>On peut construire un sac de mots visuels  en utilisant les approches  ci-dessous:</a:t>
            </a:r>
          </a:p>
          <a:p>
            <a:pPr algn="l"/>
            <a:r>
              <a:rPr lang="fr-FR" dirty="0">
                <a:solidFill>
                  <a:srgbClr val="000000"/>
                </a:solidFill>
                <a:latin typeface="Arial Black" panose="020B0A04020102020204" pitchFamily="34" charset="0"/>
              </a:rPr>
              <a:t> </a:t>
            </a:r>
            <a:endParaRPr lang="fr-FR" sz="1800" b="0" i="0" dirty="0">
              <a:solidFill>
                <a:srgbClr val="000000"/>
              </a:solidFill>
              <a:effectLst/>
              <a:latin typeface="Arial Black" panose="020B0A04020102020204" pitchFamily="34" charset="0"/>
            </a:endParaRPr>
          </a:p>
          <a:p>
            <a:pPr algn="l">
              <a:buFont typeface="Wingdings" panose="05000000000000000000" pitchFamily="2" charset="2"/>
              <a:buChar char="q"/>
            </a:pPr>
            <a:r>
              <a:rPr lang="fr-FR" sz="1800" b="0" i="0" dirty="0">
                <a:solidFill>
                  <a:srgbClr val="000000"/>
                </a:solidFill>
                <a:effectLst/>
                <a:latin typeface="Arial Black" panose="020B0A04020102020204" pitchFamily="34" charset="0"/>
              </a:rPr>
              <a:t>un algorithme d’extraction des caractéristiques  type SIFT / ORB / SURF ;</a:t>
            </a:r>
          </a:p>
          <a:p>
            <a:pPr algn="l">
              <a:buFont typeface="Wingdings" panose="05000000000000000000" pitchFamily="2" charset="2"/>
              <a:buChar char="q"/>
            </a:pPr>
            <a:r>
              <a:rPr lang="fr-FR" sz="1800" b="0" i="0" dirty="0">
                <a:solidFill>
                  <a:srgbClr val="000000"/>
                </a:solidFill>
                <a:effectLst/>
                <a:latin typeface="Arial Black" panose="020B0A04020102020204" pitchFamily="34" charset="0"/>
              </a:rPr>
              <a:t>Un algorithme de type CNN Transfer Learning</a:t>
            </a:r>
          </a:p>
        </p:txBody>
      </p:sp>
      <p:sp>
        <p:nvSpPr>
          <p:cNvPr id="14" name="Rectangle : coins arrondis 13">
            <a:extLst>
              <a:ext uri="{FF2B5EF4-FFF2-40B4-BE49-F238E27FC236}">
                <a16:creationId xmlns:a16="http://schemas.microsoft.com/office/drawing/2014/main" id="{86FE201A-AEF5-348F-8BBA-83DE41E1871A}"/>
              </a:ext>
            </a:extLst>
          </p:cNvPr>
          <p:cNvSpPr/>
          <p:nvPr/>
        </p:nvSpPr>
        <p:spPr>
          <a:xfrm>
            <a:off x="0" y="4490774"/>
            <a:ext cx="12207009" cy="7003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400" dirty="0">
                <a:latin typeface="Arial Black" panose="020B0A04020102020204" pitchFamily="34" charset="0"/>
              </a:rPr>
              <a:t>Peut on </a:t>
            </a:r>
            <a:r>
              <a:rPr lang="fr-FR" sz="2400" dirty="0" err="1">
                <a:latin typeface="Arial Black" panose="020B0A04020102020204" pitchFamily="34" charset="0"/>
              </a:rPr>
              <a:t>aggréger</a:t>
            </a:r>
            <a:r>
              <a:rPr lang="fr-FR" sz="2400" dirty="0">
                <a:latin typeface="Arial Black" panose="020B0A04020102020204" pitchFamily="34" charset="0"/>
              </a:rPr>
              <a:t> les approches BOW et BOVW ? </a:t>
            </a:r>
          </a:p>
        </p:txBody>
      </p:sp>
      <p:sp>
        <p:nvSpPr>
          <p:cNvPr id="15" name="Rectangle : coins arrondis 14">
            <a:extLst>
              <a:ext uri="{FF2B5EF4-FFF2-40B4-BE49-F238E27FC236}">
                <a16:creationId xmlns:a16="http://schemas.microsoft.com/office/drawing/2014/main" id="{61482C70-9C51-4D77-93B1-C8F3B00741CE}"/>
              </a:ext>
            </a:extLst>
          </p:cNvPr>
          <p:cNvSpPr/>
          <p:nvPr/>
        </p:nvSpPr>
        <p:spPr>
          <a:xfrm>
            <a:off x="34637" y="5467350"/>
            <a:ext cx="12172372"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fr-FR" dirty="0"/>
              <a:t>On peut agréger les deux approches par concaténation des matrices Bow et BOVW .Cette démarche d’optimisation des résultats des score ARI des clusters générés nous aidera à statuer sur la faisabilité de notre projet.</a:t>
            </a:r>
          </a:p>
        </p:txBody>
      </p:sp>
    </p:spTree>
    <p:extLst>
      <p:ext uri="{BB962C8B-B14F-4D97-AF65-F5344CB8AC3E}">
        <p14:creationId xmlns:p14="http://schemas.microsoft.com/office/powerpoint/2010/main" val="932567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70B012-0E18-5DE3-C786-174DA0DEA23E}"/>
              </a:ext>
            </a:extLst>
          </p:cNvPr>
          <p:cNvSpPr>
            <a:spLocks noGrp="1"/>
          </p:cNvSpPr>
          <p:nvPr>
            <p:ph type="title"/>
          </p:nvPr>
        </p:nvSpPr>
        <p:spPr>
          <a:xfrm>
            <a:off x="-57150" y="-317541"/>
            <a:ext cx="12306300" cy="1291829"/>
          </a:xfrm>
        </p:spPr>
        <p:txBody>
          <a:bodyPr/>
          <a:lstStyle/>
          <a:p>
            <a:r>
              <a:rPr lang="fr-FR" sz="3200" dirty="0"/>
              <a:t> Features images par ORB et clustering des descripteurs</a:t>
            </a:r>
          </a:p>
        </p:txBody>
      </p:sp>
      <p:pic>
        <p:nvPicPr>
          <p:cNvPr id="6" name="Espace réservé du contenu 5">
            <a:extLst>
              <a:ext uri="{FF2B5EF4-FFF2-40B4-BE49-F238E27FC236}">
                <a16:creationId xmlns:a16="http://schemas.microsoft.com/office/drawing/2014/main" id="{AAE6B7EE-C6BC-19E8-BEA4-2B2084A38D91}"/>
              </a:ext>
            </a:extLst>
          </p:cNvPr>
          <p:cNvPicPr>
            <a:picLocks noGrp="1" noChangeAspect="1"/>
          </p:cNvPicPr>
          <p:nvPr>
            <p:ph sz="half" idx="2"/>
          </p:nvPr>
        </p:nvPicPr>
        <p:blipFill>
          <a:blip r:embed="rId2"/>
          <a:stretch>
            <a:fillRect/>
          </a:stretch>
        </p:blipFill>
        <p:spPr>
          <a:xfrm>
            <a:off x="94103" y="4090520"/>
            <a:ext cx="7367943" cy="2672230"/>
          </a:xfrm>
          <a:prstGeom prst="rect">
            <a:avLst/>
          </a:prstGeom>
        </p:spPr>
      </p:pic>
      <p:sp>
        <p:nvSpPr>
          <p:cNvPr id="5" name="Espace réservé du numéro de diapositive 4">
            <a:extLst>
              <a:ext uri="{FF2B5EF4-FFF2-40B4-BE49-F238E27FC236}">
                <a16:creationId xmlns:a16="http://schemas.microsoft.com/office/drawing/2014/main" id="{022F208D-E988-524B-3A88-70EDAD48C394}"/>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7" name="Image 6">
            <a:extLst>
              <a:ext uri="{FF2B5EF4-FFF2-40B4-BE49-F238E27FC236}">
                <a16:creationId xmlns:a16="http://schemas.microsoft.com/office/drawing/2014/main" id="{5A38B2C5-FD3F-61C7-5EC9-1C272CB281AD}"/>
              </a:ext>
            </a:extLst>
          </p:cNvPr>
          <p:cNvPicPr>
            <a:picLocks noChangeAspect="1"/>
          </p:cNvPicPr>
          <p:nvPr/>
        </p:nvPicPr>
        <p:blipFill>
          <a:blip r:embed="rId3"/>
          <a:stretch>
            <a:fillRect/>
          </a:stretch>
        </p:blipFill>
        <p:spPr>
          <a:xfrm>
            <a:off x="8420362" y="2524125"/>
            <a:ext cx="3643974" cy="4238625"/>
          </a:xfrm>
          <a:prstGeom prst="rect">
            <a:avLst/>
          </a:prstGeom>
        </p:spPr>
      </p:pic>
      <p:sp>
        <p:nvSpPr>
          <p:cNvPr id="11" name="Rectangle : coins arrondis 10">
            <a:extLst>
              <a:ext uri="{FF2B5EF4-FFF2-40B4-BE49-F238E27FC236}">
                <a16:creationId xmlns:a16="http://schemas.microsoft.com/office/drawing/2014/main" id="{6856E70F-04D3-3A20-2F57-14B748FADA6D}"/>
              </a:ext>
            </a:extLst>
          </p:cNvPr>
          <p:cNvSpPr/>
          <p:nvPr/>
        </p:nvSpPr>
        <p:spPr>
          <a:xfrm>
            <a:off x="0" y="1251276"/>
            <a:ext cx="7284862" cy="213962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400" b="1" dirty="0"/>
              <a:t>import cv2</a:t>
            </a:r>
          </a:p>
          <a:p>
            <a:endParaRPr lang="en-US" sz="1400" b="1" dirty="0"/>
          </a:p>
          <a:p>
            <a:r>
              <a:rPr lang="en-US" sz="1400" b="1" dirty="0"/>
              <a:t># defining feature extractor that we want to use</a:t>
            </a:r>
          </a:p>
          <a:p>
            <a:r>
              <a:rPr lang="en-US" sz="1400" b="1" dirty="0"/>
              <a:t>extractor = cv2.xfeatures2d.SIFT_create()</a:t>
            </a:r>
          </a:p>
          <a:p>
            <a:endParaRPr lang="en-US" sz="1400" b="1" dirty="0"/>
          </a:p>
          <a:p>
            <a:r>
              <a:rPr lang="en-US" sz="1400" b="1" dirty="0"/>
              <a:t>def features(image, extractor):</a:t>
            </a:r>
          </a:p>
          <a:p>
            <a:r>
              <a:rPr lang="en-US" sz="1400" b="1" dirty="0"/>
              <a:t>    </a:t>
            </a:r>
            <a:r>
              <a:rPr lang="en-US" sz="1400" b="1" dirty="0" err="1"/>
              <a:t>keypoints</a:t>
            </a:r>
            <a:r>
              <a:rPr lang="en-US" sz="1400" b="1" dirty="0"/>
              <a:t>, descriptors =   </a:t>
            </a:r>
            <a:r>
              <a:rPr lang="en-US" sz="1400" b="1" dirty="0" err="1"/>
              <a:t>extractor.detectAndCompute</a:t>
            </a:r>
            <a:r>
              <a:rPr lang="en-US" sz="1400" b="1" dirty="0"/>
              <a:t>(image, None)</a:t>
            </a:r>
          </a:p>
          <a:p>
            <a:r>
              <a:rPr lang="en-US" sz="1400" b="1" dirty="0"/>
              <a:t>    return </a:t>
            </a:r>
            <a:r>
              <a:rPr lang="en-US" sz="1400" b="1" dirty="0" err="1"/>
              <a:t>keypoints</a:t>
            </a:r>
            <a:r>
              <a:rPr lang="en-US" sz="1400" b="1" dirty="0"/>
              <a:t>, descriptors</a:t>
            </a:r>
            <a:endParaRPr lang="fr-FR" sz="1400" b="1" dirty="0"/>
          </a:p>
        </p:txBody>
      </p:sp>
      <p:sp>
        <p:nvSpPr>
          <p:cNvPr id="13" name="ZoneTexte 12">
            <a:extLst>
              <a:ext uri="{FF2B5EF4-FFF2-40B4-BE49-F238E27FC236}">
                <a16:creationId xmlns:a16="http://schemas.microsoft.com/office/drawing/2014/main" id="{F4F52102-5CD2-70E9-656A-ED43AEEF3F7D}"/>
              </a:ext>
            </a:extLst>
          </p:cNvPr>
          <p:cNvSpPr txBox="1"/>
          <p:nvPr/>
        </p:nvSpPr>
        <p:spPr>
          <a:xfrm>
            <a:off x="5947571" y="1382791"/>
            <a:ext cx="1514475" cy="307777"/>
          </a:xfrm>
          <a:prstGeom prst="rect">
            <a:avLst/>
          </a:prstGeom>
          <a:noFill/>
        </p:spPr>
        <p:txBody>
          <a:bodyPr wrap="square" rtlCol="0">
            <a:spAutoFit/>
          </a:bodyPr>
          <a:lstStyle/>
          <a:p>
            <a:r>
              <a:rPr lang="fr-FR" sz="1400" u="sng" dirty="0">
                <a:solidFill>
                  <a:srgbClr val="00B0F0"/>
                </a:solidFill>
                <a:latin typeface="Arial Black" panose="020B0A04020102020204" pitchFamily="34" charset="0"/>
              </a:rPr>
              <a:t>1 Code</a:t>
            </a:r>
          </a:p>
        </p:txBody>
      </p:sp>
      <p:sp>
        <p:nvSpPr>
          <p:cNvPr id="14" name="ZoneTexte 13">
            <a:extLst>
              <a:ext uri="{FF2B5EF4-FFF2-40B4-BE49-F238E27FC236}">
                <a16:creationId xmlns:a16="http://schemas.microsoft.com/office/drawing/2014/main" id="{B3AE05B8-71A3-4223-FD4B-E91582DB501A}"/>
              </a:ext>
            </a:extLst>
          </p:cNvPr>
          <p:cNvSpPr txBox="1"/>
          <p:nvPr/>
        </p:nvSpPr>
        <p:spPr>
          <a:xfrm>
            <a:off x="127664" y="4105828"/>
            <a:ext cx="3197201" cy="307777"/>
          </a:xfrm>
          <a:prstGeom prst="rect">
            <a:avLst/>
          </a:prstGeom>
          <a:noFill/>
        </p:spPr>
        <p:txBody>
          <a:bodyPr wrap="square" rtlCol="0">
            <a:spAutoFit/>
          </a:bodyPr>
          <a:lstStyle/>
          <a:p>
            <a:r>
              <a:rPr lang="fr-FR" sz="1400" u="sng" dirty="0">
                <a:solidFill>
                  <a:srgbClr val="00B0F0"/>
                </a:solidFill>
                <a:latin typeface="Arial Black" panose="020B0A04020102020204" pitchFamily="34" charset="0"/>
              </a:rPr>
              <a:t>2 Création des descripteurs</a:t>
            </a:r>
          </a:p>
        </p:txBody>
      </p:sp>
      <p:sp>
        <p:nvSpPr>
          <p:cNvPr id="15" name="ZoneTexte 14">
            <a:extLst>
              <a:ext uri="{FF2B5EF4-FFF2-40B4-BE49-F238E27FC236}">
                <a16:creationId xmlns:a16="http://schemas.microsoft.com/office/drawing/2014/main" id="{2E3DAEBC-0D45-407F-2EBC-2C4CF52FA35A}"/>
              </a:ext>
            </a:extLst>
          </p:cNvPr>
          <p:cNvSpPr txBox="1"/>
          <p:nvPr/>
        </p:nvSpPr>
        <p:spPr>
          <a:xfrm>
            <a:off x="9315450" y="2524125"/>
            <a:ext cx="2632815" cy="369332"/>
          </a:xfrm>
          <a:prstGeom prst="rect">
            <a:avLst/>
          </a:prstGeom>
          <a:noFill/>
        </p:spPr>
        <p:txBody>
          <a:bodyPr wrap="square" rtlCol="0">
            <a:spAutoFit/>
          </a:bodyPr>
          <a:lstStyle/>
          <a:p>
            <a:r>
              <a:rPr lang="fr-FR" u="sng" dirty="0">
                <a:solidFill>
                  <a:srgbClr val="00B0F0"/>
                </a:solidFill>
                <a:latin typeface="Arial Black" panose="020B0A04020102020204" pitchFamily="34" charset="0"/>
              </a:rPr>
              <a:t>3 Clustering</a:t>
            </a:r>
          </a:p>
        </p:txBody>
      </p:sp>
    </p:spTree>
    <p:extLst>
      <p:ext uri="{BB962C8B-B14F-4D97-AF65-F5344CB8AC3E}">
        <p14:creationId xmlns:p14="http://schemas.microsoft.com/office/powerpoint/2010/main" val="1881298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51">
            <a:extLst>
              <a:ext uri="{FF2B5EF4-FFF2-40B4-BE49-F238E27FC236}">
                <a16:creationId xmlns:a16="http://schemas.microsoft.com/office/drawing/2014/main" id="{BA2C680C-685B-4E45-9E77-20753051E6B8}"/>
              </a:ext>
            </a:extLst>
          </p:cNvPr>
          <p:cNvSpPr>
            <a:spLocks noGrp="1"/>
          </p:cNvSpPr>
          <p:nvPr>
            <p:ph type="title"/>
          </p:nvPr>
        </p:nvSpPr>
        <p:spPr>
          <a:xfrm>
            <a:off x="48982" y="590407"/>
            <a:ext cx="12143018" cy="905018"/>
          </a:xfrm>
        </p:spPr>
        <p:txBody>
          <a:bodyPr/>
          <a:lstStyle/>
          <a:p>
            <a:pPr marL="857250" indent="-857250">
              <a:buFont typeface="+mj-lt"/>
              <a:buAutoNum type="romanUcPeriod" startAt="4"/>
            </a:pPr>
            <a:r>
              <a:rPr lang="fr-FR" sz="3200" dirty="0">
                <a:solidFill>
                  <a:schemeClr val="bg1"/>
                </a:solidFill>
                <a:cs typeface="Arial" panose="020B0604020202020204" pitchFamily="34" charset="0"/>
                <a:sym typeface="Wingdings" panose="05000000000000000000" pitchFamily="2" charset="2"/>
              </a:rPr>
              <a:t>Résultat du c</a:t>
            </a:r>
            <a:r>
              <a:rPr lang="fr-FR" sz="3200" b="1" dirty="0">
                <a:solidFill>
                  <a:schemeClr val="bg1"/>
                </a:solidFill>
                <a:cs typeface="Arial" panose="020B0604020202020204" pitchFamily="34" charset="0"/>
                <a:sym typeface="Wingdings" panose="05000000000000000000" pitchFamily="2" charset="2"/>
              </a:rPr>
              <a:t>lustering des descrip</a:t>
            </a:r>
            <a:r>
              <a:rPr lang="fr-FR" sz="3200" dirty="0">
                <a:solidFill>
                  <a:schemeClr val="bg1"/>
                </a:solidFill>
                <a:cs typeface="Arial" panose="020B0604020202020204" pitchFamily="34" charset="0"/>
                <a:sym typeface="Wingdings" panose="05000000000000000000" pitchFamily="2" charset="2"/>
              </a:rPr>
              <a:t>teurs image par Extraction ORB</a:t>
            </a:r>
            <a:br>
              <a:rPr lang="fr-FR" sz="3200" b="1" dirty="0">
                <a:solidFill>
                  <a:srgbClr val="002060"/>
                </a:solidFill>
                <a:cs typeface="Arial" panose="020B0604020202020204" pitchFamily="34" charset="0"/>
                <a:sym typeface="Wingdings" panose="05000000000000000000" pitchFamily="2" charset="2"/>
              </a:rPr>
            </a:br>
            <a:endParaRPr lang="fr-FR" sz="3200" dirty="0"/>
          </a:p>
        </p:txBody>
      </p:sp>
      <p:sp>
        <p:nvSpPr>
          <p:cNvPr id="5" name="Espace réservé du numéro de diapositive 4">
            <a:extLst>
              <a:ext uri="{FF2B5EF4-FFF2-40B4-BE49-F238E27FC236}">
                <a16:creationId xmlns:a16="http://schemas.microsoft.com/office/drawing/2014/main" id="{A6A82B1F-6EDC-4CEB-96A3-029F80A24FA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smtClean="0">
                <a:ln>
                  <a:noFill/>
                </a:ln>
                <a:solidFill>
                  <a:srgbClr val="3494BA"/>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2000" b="0" i="0" u="none" strike="noStrike" kern="1200" cap="none" spc="0" normalizeH="0" baseline="0" noProof="0" dirty="0">
              <a:ln>
                <a:noFill/>
              </a:ln>
              <a:solidFill>
                <a:srgbClr val="3494BA"/>
              </a:solidFill>
              <a:effectLst/>
              <a:uLnTx/>
              <a:uFillTx/>
              <a:latin typeface="Century Gothic" panose="020B0502020202020204"/>
              <a:ea typeface="+mn-ea"/>
              <a:cs typeface="+mn-cs"/>
            </a:endParaRPr>
          </a:p>
        </p:txBody>
      </p:sp>
      <p:pic>
        <p:nvPicPr>
          <p:cNvPr id="2" name="Image 1">
            <a:extLst>
              <a:ext uri="{FF2B5EF4-FFF2-40B4-BE49-F238E27FC236}">
                <a16:creationId xmlns:a16="http://schemas.microsoft.com/office/drawing/2014/main" id="{8B324FFA-4FCD-B97C-B2A1-A92D35A8A57F}"/>
              </a:ext>
            </a:extLst>
          </p:cNvPr>
          <p:cNvPicPr>
            <a:picLocks noChangeAspect="1"/>
          </p:cNvPicPr>
          <p:nvPr/>
        </p:nvPicPr>
        <p:blipFill>
          <a:blip r:embed="rId2"/>
          <a:stretch>
            <a:fillRect/>
          </a:stretch>
        </p:blipFill>
        <p:spPr>
          <a:xfrm>
            <a:off x="0" y="2362343"/>
            <a:ext cx="9433638" cy="4381500"/>
          </a:xfrm>
          <a:prstGeom prst="rect">
            <a:avLst/>
          </a:prstGeom>
        </p:spPr>
      </p:pic>
      <p:sp>
        <p:nvSpPr>
          <p:cNvPr id="4" name="Rectangle : coins arrondis 3">
            <a:extLst>
              <a:ext uri="{FF2B5EF4-FFF2-40B4-BE49-F238E27FC236}">
                <a16:creationId xmlns:a16="http://schemas.microsoft.com/office/drawing/2014/main" id="{DF5429CE-C2B5-BAE7-9CB0-1D03556AF284}"/>
              </a:ext>
            </a:extLst>
          </p:cNvPr>
          <p:cNvSpPr/>
          <p:nvPr/>
        </p:nvSpPr>
        <p:spPr>
          <a:xfrm>
            <a:off x="9591675" y="2299357"/>
            <a:ext cx="2324100" cy="42003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En dépit de l'usage d'un extracteur de descripteurs ORB ,la </a:t>
            </a:r>
            <a:r>
              <a:rPr lang="fr-FR" dirty="0" err="1"/>
              <a:t>methode</a:t>
            </a:r>
            <a:r>
              <a:rPr lang="fr-FR" dirty="0"/>
              <a:t> demeure non pertinente pour la faisabilité du projet. Nous allons tenter d'améliorer le score ARI par la méthode du Transfert Learning</a:t>
            </a:r>
          </a:p>
        </p:txBody>
      </p:sp>
      <p:sp>
        <p:nvSpPr>
          <p:cNvPr id="8" name="Rectangle : coins arrondis 7">
            <a:extLst>
              <a:ext uri="{FF2B5EF4-FFF2-40B4-BE49-F238E27FC236}">
                <a16:creationId xmlns:a16="http://schemas.microsoft.com/office/drawing/2014/main" id="{1C58D606-3BFA-BB8E-EEA6-D93FB702EAED}"/>
              </a:ext>
            </a:extLst>
          </p:cNvPr>
          <p:cNvSpPr/>
          <p:nvPr/>
        </p:nvSpPr>
        <p:spPr>
          <a:xfrm>
            <a:off x="48982" y="1724025"/>
            <a:ext cx="9384656" cy="5714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a:t>Un score ARI de 0.0196 qui indique la mauvaise qualité du clustering des images</a:t>
            </a:r>
            <a:endParaRPr lang="fr-FR" dirty="0"/>
          </a:p>
        </p:txBody>
      </p:sp>
      <p:sp>
        <p:nvSpPr>
          <p:cNvPr id="9" name="Rectangle : coins arrondis 8">
            <a:extLst>
              <a:ext uri="{FF2B5EF4-FFF2-40B4-BE49-F238E27FC236}">
                <a16:creationId xmlns:a16="http://schemas.microsoft.com/office/drawing/2014/main" id="{23803581-72CD-2AC7-E138-DD403F3BDEEC}"/>
              </a:ext>
            </a:extLst>
          </p:cNvPr>
          <p:cNvSpPr/>
          <p:nvPr/>
        </p:nvSpPr>
        <p:spPr>
          <a:xfrm>
            <a:off x="9591675" y="1792451"/>
            <a:ext cx="2324100" cy="4905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t>Observations</a:t>
            </a:r>
          </a:p>
        </p:txBody>
      </p:sp>
    </p:spTree>
    <p:extLst>
      <p:ext uri="{BB962C8B-B14F-4D97-AF65-F5344CB8AC3E}">
        <p14:creationId xmlns:p14="http://schemas.microsoft.com/office/powerpoint/2010/main" val="4052729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706008-6020-F39E-0E8A-45CA6B726C18}"/>
              </a:ext>
            </a:extLst>
          </p:cNvPr>
          <p:cNvSpPr>
            <a:spLocks noGrp="1"/>
          </p:cNvSpPr>
          <p:nvPr>
            <p:ph type="title"/>
          </p:nvPr>
        </p:nvSpPr>
        <p:spPr>
          <a:xfrm>
            <a:off x="809999" y="11287"/>
            <a:ext cx="10571998" cy="970450"/>
          </a:xfrm>
        </p:spPr>
        <p:txBody>
          <a:bodyPr/>
          <a:lstStyle/>
          <a:p>
            <a:pPr algn="ctr"/>
            <a:r>
              <a:rPr lang="fr-FR" dirty="0"/>
              <a:t>Transfer Learning par VGG16</a:t>
            </a:r>
          </a:p>
        </p:txBody>
      </p:sp>
      <p:sp>
        <p:nvSpPr>
          <p:cNvPr id="7" name="Rectangle : coins arrondis 6">
            <a:extLst>
              <a:ext uri="{FF2B5EF4-FFF2-40B4-BE49-F238E27FC236}">
                <a16:creationId xmlns:a16="http://schemas.microsoft.com/office/drawing/2014/main" id="{A030567D-4D68-A6C4-EE1D-E749D63D473D}"/>
              </a:ext>
            </a:extLst>
          </p:cNvPr>
          <p:cNvSpPr/>
          <p:nvPr/>
        </p:nvSpPr>
        <p:spPr>
          <a:xfrm>
            <a:off x="0" y="1041321"/>
            <a:ext cx="12192000" cy="14071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800" b="1" dirty="0">
                <a:latin typeface="Arial Black" panose="020B0A04020102020204" pitchFamily="34" charset="0"/>
              </a:rPr>
              <a:t>Objectif: </a:t>
            </a:r>
          </a:p>
          <a:p>
            <a:r>
              <a:rPr lang="fr-FR" sz="1600" b="0" i="0" dirty="0">
                <a:solidFill>
                  <a:srgbClr val="000000"/>
                </a:solidFill>
                <a:effectLst/>
                <a:latin typeface="Arial Black" panose="020B0A04020102020204" pitchFamily="34" charset="0"/>
              </a:rPr>
              <a:t>Utiliser les connaissances acquises sur la base de donnée </a:t>
            </a:r>
            <a:r>
              <a:rPr lang="fr-FR" sz="1600" dirty="0">
                <a:solidFill>
                  <a:srgbClr val="000000"/>
                </a:solidFill>
                <a:latin typeface="Arial Black" panose="020B0A04020102020204" pitchFamily="34" charset="0"/>
              </a:rPr>
              <a:t>de plus de 14 millions d’images</a:t>
            </a:r>
            <a:r>
              <a:rPr lang="fr-FR" sz="1600" b="0" i="0" dirty="0">
                <a:solidFill>
                  <a:srgbClr val="000000"/>
                </a:solidFill>
                <a:effectLst/>
                <a:latin typeface="Arial Black" panose="020B0A04020102020204" pitchFamily="34" charset="0"/>
              </a:rPr>
              <a:t> pour résoudre une problématique proche</a:t>
            </a:r>
            <a:r>
              <a:rPr lang="fr-FR" b="0" i="0" dirty="0">
                <a:solidFill>
                  <a:srgbClr val="000000"/>
                </a:solidFill>
                <a:effectLst/>
                <a:latin typeface="Helvetica Neue"/>
              </a:rPr>
              <a:t>.</a:t>
            </a:r>
            <a:endParaRPr lang="fr-FR" b="1" dirty="0"/>
          </a:p>
        </p:txBody>
      </p:sp>
      <p:sp>
        <p:nvSpPr>
          <p:cNvPr id="8" name="Rectangle : coins arrondis 7">
            <a:extLst>
              <a:ext uri="{FF2B5EF4-FFF2-40B4-BE49-F238E27FC236}">
                <a16:creationId xmlns:a16="http://schemas.microsoft.com/office/drawing/2014/main" id="{036C4DC7-4DB9-5278-7753-C3C043E5FE59}"/>
              </a:ext>
            </a:extLst>
          </p:cNvPr>
          <p:cNvSpPr/>
          <p:nvPr/>
        </p:nvSpPr>
        <p:spPr>
          <a:xfrm>
            <a:off x="1" y="2545653"/>
            <a:ext cx="12191999" cy="16365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800" b="1" dirty="0">
                <a:latin typeface="Arial Black" panose="020B0A04020102020204" pitchFamily="34" charset="0"/>
              </a:rPr>
              <a:t>Pratique</a:t>
            </a:r>
          </a:p>
          <a:p>
            <a:r>
              <a:rPr lang="fr-FR" dirty="0"/>
              <a:t>Récupérer le modèle VGG16 déjà entraîné sur la plateforme </a:t>
            </a:r>
            <a:r>
              <a:rPr lang="fr-FR" dirty="0" err="1"/>
              <a:t>Keras</a:t>
            </a:r>
            <a:r>
              <a:rPr lang="fr-FR" dirty="0"/>
              <a:t> </a:t>
            </a:r>
            <a:r>
              <a:rPr lang="fr-FR" dirty="0" err="1"/>
              <a:t>Tensorflow</a:t>
            </a:r>
            <a:r>
              <a:rPr lang="fr-FR" dirty="0"/>
              <a:t> par défaut, sur ImageNet. </a:t>
            </a:r>
          </a:p>
          <a:p>
            <a:r>
              <a:rPr lang="fr-FR" dirty="0"/>
              <a:t>Il est aussi important de vérifier que les images données en input sont des images RGB de taille 224×224</a:t>
            </a:r>
          </a:p>
        </p:txBody>
      </p:sp>
      <p:pic>
        <p:nvPicPr>
          <p:cNvPr id="10" name="Image 9">
            <a:extLst>
              <a:ext uri="{FF2B5EF4-FFF2-40B4-BE49-F238E27FC236}">
                <a16:creationId xmlns:a16="http://schemas.microsoft.com/office/drawing/2014/main" id="{4A07CFCF-839A-82DB-4384-BE79F01B12D5}"/>
              </a:ext>
            </a:extLst>
          </p:cNvPr>
          <p:cNvPicPr>
            <a:picLocks noChangeAspect="1"/>
          </p:cNvPicPr>
          <p:nvPr/>
        </p:nvPicPr>
        <p:blipFill>
          <a:blip r:embed="rId2"/>
          <a:stretch>
            <a:fillRect/>
          </a:stretch>
        </p:blipFill>
        <p:spPr>
          <a:xfrm>
            <a:off x="1390650" y="4855988"/>
            <a:ext cx="9143999" cy="1990725"/>
          </a:xfrm>
          <a:prstGeom prst="rect">
            <a:avLst/>
          </a:prstGeom>
        </p:spPr>
      </p:pic>
      <p:sp>
        <p:nvSpPr>
          <p:cNvPr id="11" name="Rectangle : coins arrondis 10">
            <a:extLst>
              <a:ext uri="{FF2B5EF4-FFF2-40B4-BE49-F238E27FC236}">
                <a16:creationId xmlns:a16="http://schemas.microsoft.com/office/drawing/2014/main" id="{ADC3F332-E826-B472-0406-ABF0C89F0E1D}"/>
              </a:ext>
            </a:extLst>
          </p:cNvPr>
          <p:cNvSpPr/>
          <p:nvPr/>
        </p:nvSpPr>
        <p:spPr>
          <a:xfrm>
            <a:off x="0" y="4365389"/>
            <a:ext cx="12192000" cy="4905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2800" dirty="0">
                <a:latin typeface="Arial Black" panose="020B0A04020102020204" pitchFamily="34" charset="0"/>
              </a:rPr>
              <a:t>Architecture du VGG16</a:t>
            </a:r>
          </a:p>
        </p:txBody>
      </p:sp>
    </p:spTree>
    <p:extLst>
      <p:ext uri="{BB962C8B-B14F-4D97-AF65-F5344CB8AC3E}">
        <p14:creationId xmlns:p14="http://schemas.microsoft.com/office/powerpoint/2010/main" val="1192697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5678D0-2196-4AE0-89D2-573C7710E728}"/>
              </a:ext>
            </a:extLst>
          </p:cNvPr>
          <p:cNvSpPr>
            <a:spLocks noGrp="1"/>
          </p:cNvSpPr>
          <p:nvPr>
            <p:ph type="title"/>
          </p:nvPr>
        </p:nvSpPr>
        <p:spPr>
          <a:xfrm>
            <a:off x="-104775" y="0"/>
            <a:ext cx="12401550" cy="764738"/>
          </a:xfrm>
        </p:spPr>
        <p:txBody>
          <a:bodyPr/>
          <a:lstStyle/>
          <a:p>
            <a:r>
              <a:rPr lang="fr-FR" sz="2800" dirty="0"/>
              <a:t>Clustering des descripteurs d’image par Transfer Learning avec VVG16</a:t>
            </a:r>
          </a:p>
        </p:txBody>
      </p:sp>
      <p:sp>
        <p:nvSpPr>
          <p:cNvPr id="3" name="Espace réservé du numéro de diapositive 2">
            <a:extLst>
              <a:ext uri="{FF2B5EF4-FFF2-40B4-BE49-F238E27FC236}">
                <a16:creationId xmlns:a16="http://schemas.microsoft.com/office/drawing/2014/main" id="{A0D708D9-351A-4405-930F-71572E73637D}"/>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12" name="Image 11">
            <a:extLst>
              <a:ext uri="{FF2B5EF4-FFF2-40B4-BE49-F238E27FC236}">
                <a16:creationId xmlns:a16="http://schemas.microsoft.com/office/drawing/2014/main" id="{2DE5E91A-B7BB-242B-AE62-EB0AFE4A30F6}"/>
              </a:ext>
            </a:extLst>
          </p:cNvPr>
          <p:cNvPicPr>
            <a:picLocks noChangeAspect="1"/>
          </p:cNvPicPr>
          <p:nvPr/>
        </p:nvPicPr>
        <p:blipFill>
          <a:blip r:embed="rId2"/>
          <a:stretch>
            <a:fillRect/>
          </a:stretch>
        </p:blipFill>
        <p:spPr>
          <a:xfrm>
            <a:off x="4060861" y="3189386"/>
            <a:ext cx="3952876" cy="2324099"/>
          </a:xfrm>
          <a:prstGeom prst="rect">
            <a:avLst/>
          </a:prstGeom>
        </p:spPr>
      </p:pic>
      <p:pic>
        <p:nvPicPr>
          <p:cNvPr id="14" name="Image 13">
            <a:extLst>
              <a:ext uri="{FF2B5EF4-FFF2-40B4-BE49-F238E27FC236}">
                <a16:creationId xmlns:a16="http://schemas.microsoft.com/office/drawing/2014/main" id="{AF83E4F2-E1AF-16EC-8C67-C6FF611FE8EC}"/>
              </a:ext>
            </a:extLst>
          </p:cNvPr>
          <p:cNvPicPr>
            <a:picLocks noChangeAspect="1"/>
          </p:cNvPicPr>
          <p:nvPr/>
        </p:nvPicPr>
        <p:blipFill>
          <a:blip r:embed="rId3"/>
          <a:stretch>
            <a:fillRect/>
          </a:stretch>
        </p:blipFill>
        <p:spPr>
          <a:xfrm>
            <a:off x="-1" y="3189386"/>
            <a:ext cx="3859907" cy="2324099"/>
          </a:xfrm>
          <a:prstGeom prst="rect">
            <a:avLst/>
          </a:prstGeom>
        </p:spPr>
      </p:pic>
      <p:pic>
        <p:nvPicPr>
          <p:cNvPr id="16" name="Image 15">
            <a:extLst>
              <a:ext uri="{FF2B5EF4-FFF2-40B4-BE49-F238E27FC236}">
                <a16:creationId xmlns:a16="http://schemas.microsoft.com/office/drawing/2014/main" id="{6936ADC7-27E5-CA89-2289-03D8687A6364}"/>
              </a:ext>
            </a:extLst>
          </p:cNvPr>
          <p:cNvPicPr>
            <a:picLocks noChangeAspect="1"/>
          </p:cNvPicPr>
          <p:nvPr/>
        </p:nvPicPr>
        <p:blipFill>
          <a:blip r:embed="rId4"/>
          <a:stretch>
            <a:fillRect/>
          </a:stretch>
        </p:blipFill>
        <p:spPr>
          <a:xfrm>
            <a:off x="8214692" y="3189386"/>
            <a:ext cx="3744869" cy="2324099"/>
          </a:xfrm>
          <a:prstGeom prst="rect">
            <a:avLst/>
          </a:prstGeom>
        </p:spPr>
      </p:pic>
      <p:sp>
        <p:nvSpPr>
          <p:cNvPr id="20" name="ZoneTexte 19">
            <a:extLst>
              <a:ext uri="{FF2B5EF4-FFF2-40B4-BE49-F238E27FC236}">
                <a16:creationId xmlns:a16="http://schemas.microsoft.com/office/drawing/2014/main" id="{79837F8C-0D58-70FE-8FD6-974E27CE4BAA}"/>
              </a:ext>
            </a:extLst>
          </p:cNvPr>
          <p:cNvSpPr txBox="1"/>
          <p:nvPr/>
        </p:nvSpPr>
        <p:spPr>
          <a:xfrm>
            <a:off x="2466975" y="5744230"/>
            <a:ext cx="9273511" cy="954107"/>
          </a:xfrm>
          <a:prstGeom prst="rect">
            <a:avLst/>
          </a:prstGeom>
          <a:noFill/>
        </p:spPr>
        <p:txBody>
          <a:bodyPr wrap="square" rtlCol="0">
            <a:spAutoFit/>
          </a:bodyPr>
          <a:lstStyle/>
          <a:p>
            <a:r>
              <a:rPr lang="fr-FR" sz="1400" b="1" dirty="0"/>
              <a:t>   Etape7</a:t>
            </a:r>
            <a:r>
              <a:rPr lang="fr-FR" sz="1400" dirty="0"/>
              <a:t>:Extraction des features:</a:t>
            </a:r>
            <a:r>
              <a:rPr lang="en-US" sz="1400" b="1" dirty="0">
                <a:solidFill>
                  <a:srgbClr val="00B050"/>
                </a:solidFill>
              </a:rPr>
              <a:t>train_features_extractor=VGG16_model.predict(</a:t>
            </a:r>
            <a:r>
              <a:rPr lang="en-US" sz="1400" b="1" dirty="0" err="1">
                <a:solidFill>
                  <a:srgbClr val="00B050"/>
                </a:solidFill>
              </a:rPr>
              <a:t>train_array_cnn</a:t>
            </a:r>
            <a:r>
              <a:rPr lang="en-US" sz="1400" b="1" dirty="0">
                <a:solidFill>
                  <a:srgbClr val="00B050"/>
                </a:solidFill>
              </a:rPr>
              <a:t>)</a:t>
            </a:r>
          </a:p>
          <a:p>
            <a:r>
              <a:rPr lang="en-US" sz="1400" dirty="0"/>
              <a:t>        </a:t>
            </a:r>
            <a:r>
              <a:rPr lang="en-US" sz="1400" b="1" dirty="0"/>
              <a:t>Etape8</a:t>
            </a:r>
            <a:r>
              <a:rPr lang="en-US" sz="1400" dirty="0"/>
              <a:t>: Réduction dimension Nelle par PCA</a:t>
            </a:r>
          </a:p>
          <a:p>
            <a:r>
              <a:rPr lang="en-US" sz="1400" dirty="0"/>
              <a:t>            </a:t>
            </a:r>
            <a:r>
              <a:rPr lang="en-US" sz="1400" b="1" dirty="0"/>
              <a:t>Etape9</a:t>
            </a:r>
            <a:r>
              <a:rPr lang="en-US" sz="1400" dirty="0"/>
              <a:t>:Clustering des descriptifs image</a:t>
            </a:r>
          </a:p>
          <a:p>
            <a:r>
              <a:rPr lang="en-US" sz="1400" dirty="0"/>
              <a:t>                </a:t>
            </a:r>
            <a:r>
              <a:rPr lang="en-US" sz="1400" b="1" dirty="0"/>
              <a:t>Etape10</a:t>
            </a:r>
            <a:r>
              <a:rPr lang="en-US" sz="1400" dirty="0"/>
              <a:t>: Visualisation par TSNE</a:t>
            </a:r>
            <a:endParaRPr lang="fr-FR" sz="1400" dirty="0"/>
          </a:p>
        </p:txBody>
      </p:sp>
      <p:sp>
        <p:nvSpPr>
          <p:cNvPr id="21" name="Rectangle : coins arrondis 20">
            <a:extLst>
              <a:ext uri="{FF2B5EF4-FFF2-40B4-BE49-F238E27FC236}">
                <a16:creationId xmlns:a16="http://schemas.microsoft.com/office/drawing/2014/main" id="{6CE383E0-4484-E08F-A40B-B583848241D5}"/>
              </a:ext>
            </a:extLst>
          </p:cNvPr>
          <p:cNvSpPr/>
          <p:nvPr/>
        </p:nvSpPr>
        <p:spPr>
          <a:xfrm>
            <a:off x="1" y="764738"/>
            <a:ext cx="12191999" cy="2377023"/>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AAEC4F0C-B89B-5F1B-E20A-4BDF554CD7D7}"/>
              </a:ext>
            </a:extLst>
          </p:cNvPr>
          <p:cNvSpPr txBox="1"/>
          <p:nvPr/>
        </p:nvSpPr>
        <p:spPr>
          <a:xfrm>
            <a:off x="485775" y="812363"/>
            <a:ext cx="9067800" cy="2815561"/>
          </a:xfrm>
          <a:prstGeom prst="rect">
            <a:avLst/>
          </a:prstGeom>
          <a:noFill/>
        </p:spPr>
        <p:txBody>
          <a:bodyPr wrap="square" rtlCol="0">
            <a:spAutoFit/>
          </a:bodyPr>
          <a:lstStyle/>
          <a:p>
            <a:r>
              <a:rPr lang="fr-FR" sz="1400" b="1" dirty="0"/>
              <a:t>Etape1</a:t>
            </a:r>
            <a:r>
              <a:rPr lang="fr-FR" sz="1400" dirty="0"/>
              <a:t>:Chargement du dataset train_array_cnn</a:t>
            </a:r>
          </a:p>
          <a:p>
            <a:r>
              <a:rPr lang="fr-FR" sz="1400" b="1" dirty="0"/>
              <a:t>  Etape 2</a:t>
            </a:r>
            <a:r>
              <a:rPr lang="fr-FR" sz="1400" dirty="0"/>
              <a:t>: Redimensionner la taille des images en (224x224x3)</a:t>
            </a:r>
          </a:p>
          <a:p>
            <a:r>
              <a:rPr lang="fr-FR" sz="1400" b="1" dirty="0"/>
              <a:t>    Etape3</a:t>
            </a:r>
            <a:r>
              <a:rPr lang="fr-FR" sz="1400" dirty="0"/>
              <a:t>:Ajouter une couche de prétraitement en amont du VGG:</a:t>
            </a:r>
          </a:p>
          <a:p>
            <a:r>
              <a:rPr lang="fr-FR" sz="1400" dirty="0"/>
              <a:t>                               </a:t>
            </a:r>
            <a:r>
              <a:rPr lang="fr-FR" sz="1400" b="1" dirty="0">
                <a:solidFill>
                  <a:srgbClr val="00B050"/>
                </a:solidFill>
              </a:rPr>
              <a:t>Vgg_model=Vgg16(input_shape=[224,224,3],</a:t>
            </a:r>
            <a:r>
              <a:rPr lang="fr-FR" sz="1400" b="1" dirty="0" err="1">
                <a:solidFill>
                  <a:srgbClr val="00B050"/>
                </a:solidFill>
              </a:rPr>
              <a:t>weights</a:t>
            </a:r>
            <a:r>
              <a:rPr lang="fr-FR" sz="1400" b="1" dirty="0">
                <a:solidFill>
                  <a:srgbClr val="00B050"/>
                </a:solidFill>
              </a:rPr>
              <a:t>=‘imagenet’,include_top=False)</a:t>
            </a:r>
          </a:p>
          <a:p>
            <a:r>
              <a:rPr lang="fr-FR" sz="1400" b="1" dirty="0"/>
              <a:t>        Etape4</a:t>
            </a:r>
            <a:r>
              <a:rPr lang="fr-FR" sz="1400" dirty="0"/>
              <a:t>:Geler tous les poids de tous les couches:</a:t>
            </a:r>
          </a:p>
          <a:p>
            <a:r>
              <a:rPr lang="fr-FR" sz="1400" dirty="0"/>
              <a:t>                                           </a:t>
            </a:r>
            <a:r>
              <a:rPr lang="en-US" sz="1400" b="1" dirty="0">
                <a:solidFill>
                  <a:srgbClr val="00B050"/>
                </a:solidFill>
              </a:rPr>
              <a:t>for layer in Vgg_model.layers:</a:t>
            </a:r>
          </a:p>
          <a:p>
            <a:r>
              <a:rPr lang="en-US" sz="1400" b="1" dirty="0">
                <a:solidFill>
                  <a:srgbClr val="00B050"/>
                </a:solidFill>
              </a:rPr>
              <a:t>                                                       layer.trainable=False</a:t>
            </a:r>
          </a:p>
          <a:p>
            <a:r>
              <a:rPr lang="en-US" sz="1400" b="1" dirty="0"/>
              <a:t>              Etape5</a:t>
            </a:r>
            <a:r>
              <a:rPr lang="en-US" sz="1400" dirty="0"/>
              <a:t>: Ajoutons une couche de sortie à la partie base convolutive du Vgg16</a:t>
            </a:r>
          </a:p>
          <a:p>
            <a:r>
              <a:rPr lang="en-US" sz="1400" dirty="0"/>
              <a:t>                                           </a:t>
            </a:r>
            <a:r>
              <a:rPr lang="en-US" sz="1400" b="1" dirty="0">
                <a:solidFill>
                  <a:srgbClr val="00B050"/>
                </a:solidFill>
              </a:rPr>
              <a:t>Vect_Desc_Image=Flatten()(Vgg_model.output</a:t>
            </a:r>
            <a:r>
              <a:rPr lang="en-US" sz="1400" dirty="0"/>
              <a:t>)</a:t>
            </a:r>
          </a:p>
          <a:p>
            <a:r>
              <a:rPr lang="en-US" sz="1400" b="1" dirty="0"/>
              <a:t>                  Etape6</a:t>
            </a:r>
            <a:r>
              <a:rPr lang="en-US" sz="1400" dirty="0"/>
              <a:t>: Visualisation du modèle construit:</a:t>
            </a:r>
            <a:r>
              <a:rPr lang="en-US" sz="1400" b="1" dirty="0">
                <a:solidFill>
                  <a:srgbClr val="00B050"/>
                </a:solidFill>
              </a:rPr>
              <a:t>VGG16_model.summary()</a:t>
            </a:r>
          </a:p>
          <a:p>
            <a:endParaRPr lang="en-US" b="1" dirty="0">
              <a:solidFill>
                <a:srgbClr val="00B050"/>
              </a:solidFill>
            </a:endParaRPr>
          </a:p>
          <a:p>
            <a:r>
              <a:rPr lang="en-US" b="1" dirty="0"/>
              <a:t>              </a:t>
            </a:r>
            <a:endParaRPr lang="fr-FR" dirty="0"/>
          </a:p>
        </p:txBody>
      </p:sp>
    </p:spTree>
    <p:extLst>
      <p:ext uri="{BB962C8B-B14F-4D97-AF65-F5344CB8AC3E}">
        <p14:creationId xmlns:p14="http://schemas.microsoft.com/office/powerpoint/2010/main" val="963386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51">
            <a:extLst>
              <a:ext uri="{FF2B5EF4-FFF2-40B4-BE49-F238E27FC236}">
                <a16:creationId xmlns:a16="http://schemas.microsoft.com/office/drawing/2014/main" id="{BA2C680C-685B-4E45-9E77-20753051E6B8}"/>
              </a:ext>
            </a:extLst>
          </p:cNvPr>
          <p:cNvSpPr>
            <a:spLocks noGrp="1"/>
          </p:cNvSpPr>
          <p:nvPr>
            <p:ph type="title"/>
          </p:nvPr>
        </p:nvSpPr>
        <p:spPr>
          <a:xfrm>
            <a:off x="48982" y="590407"/>
            <a:ext cx="12143018" cy="878175"/>
          </a:xfrm>
        </p:spPr>
        <p:txBody>
          <a:bodyPr/>
          <a:lstStyle/>
          <a:p>
            <a:pPr marL="857250" indent="-857250">
              <a:buFont typeface="+mj-lt"/>
              <a:buAutoNum type="romanUcPeriod" startAt="4"/>
            </a:pPr>
            <a:r>
              <a:rPr lang="fr-FR" sz="3200" dirty="0">
                <a:solidFill>
                  <a:schemeClr val="bg1"/>
                </a:solidFill>
                <a:cs typeface="Arial" panose="020B0604020202020204" pitchFamily="34" charset="0"/>
                <a:sym typeface="Wingdings" panose="05000000000000000000" pitchFamily="2" charset="2"/>
              </a:rPr>
              <a:t>Résultat du c</a:t>
            </a:r>
            <a:r>
              <a:rPr lang="fr-FR" sz="3200" b="1" dirty="0">
                <a:solidFill>
                  <a:schemeClr val="bg1"/>
                </a:solidFill>
                <a:cs typeface="Arial" panose="020B0604020202020204" pitchFamily="34" charset="0"/>
                <a:sym typeface="Wingdings" panose="05000000000000000000" pitchFamily="2" charset="2"/>
              </a:rPr>
              <a:t>lustering +Visualisation des descrip</a:t>
            </a:r>
            <a:r>
              <a:rPr lang="fr-FR" sz="3200" dirty="0">
                <a:solidFill>
                  <a:schemeClr val="bg1"/>
                </a:solidFill>
                <a:cs typeface="Arial" panose="020B0604020202020204" pitchFamily="34" charset="0"/>
                <a:sym typeface="Wingdings" panose="05000000000000000000" pitchFamily="2" charset="2"/>
              </a:rPr>
              <a:t>teurs image par Transfer Learning_Vgg16</a:t>
            </a:r>
            <a:br>
              <a:rPr lang="fr-FR" sz="3200" b="1" dirty="0">
                <a:solidFill>
                  <a:srgbClr val="002060"/>
                </a:solidFill>
                <a:cs typeface="Arial" panose="020B0604020202020204" pitchFamily="34" charset="0"/>
                <a:sym typeface="Wingdings" panose="05000000000000000000" pitchFamily="2" charset="2"/>
              </a:rPr>
            </a:br>
            <a:endParaRPr lang="fr-FR" sz="3200" dirty="0"/>
          </a:p>
        </p:txBody>
      </p:sp>
      <p:sp>
        <p:nvSpPr>
          <p:cNvPr id="5" name="Espace réservé du numéro de diapositive 4">
            <a:extLst>
              <a:ext uri="{FF2B5EF4-FFF2-40B4-BE49-F238E27FC236}">
                <a16:creationId xmlns:a16="http://schemas.microsoft.com/office/drawing/2014/main" id="{A6A82B1F-6EDC-4CEB-96A3-029F80A24FA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smtClean="0">
                <a:ln>
                  <a:noFill/>
                </a:ln>
                <a:solidFill>
                  <a:srgbClr val="3494BA"/>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2000" b="0" i="0" u="none" strike="noStrike" kern="1200" cap="none" spc="0" normalizeH="0" baseline="0" noProof="0" dirty="0">
              <a:ln>
                <a:noFill/>
              </a:ln>
              <a:solidFill>
                <a:srgbClr val="3494BA"/>
              </a:solidFill>
              <a:effectLst/>
              <a:uLnTx/>
              <a:uFillTx/>
              <a:latin typeface="Century Gothic" panose="020B0502020202020204"/>
              <a:ea typeface="+mn-ea"/>
              <a:cs typeface="+mn-cs"/>
            </a:endParaRPr>
          </a:p>
        </p:txBody>
      </p:sp>
      <p:sp>
        <p:nvSpPr>
          <p:cNvPr id="4" name="Rectangle : coins arrondis 3">
            <a:extLst>
              <a:ext uri="{FF2B5EF4-FFF2-40B4-BE49-F238E27FC236}">
                <a16:creationId xmlns:a16="http://schemas.microsoft.com/office/drawing/2014/main" id="{DF5429CE-C2B5-BAE7-9CB0-1D03556AF284}"/>
              </a:ext>
            </a:extLst>
          </p:cNvPr>
          <p:cNvSpPr/>
          <p:nvPr/>
        </p:nvSpPr>
        <p:spPr>
          <a:xfrm>
            <a:off x="9578109" y="2535668"/>
            <a:ext cx="2433045" cy="4322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En dépit de l'usage d’un réseau de neurones en Transfer Learning  ,la méthode demeure non pertinente pour la faisabilité du projet. Nous allons tenter d'améliorer le score ARI par la méthode du</a:t>
            </a:r>
          </a:p>
        </p:txBody>
      </p:sp>
      <p:sp>
        <p:nvSpPr>
          <p:cNvPr id="8" name="Rectangle : coins arrondis 7">
            <a:extLst>
              <a:ext uri="{FF2B5EF4-FFF2-40B4-BE49-F238E27FC236}">
                <a16:creationId xmlns:a16="http://schemas.microsoft.com/office/drawing/2014/main" id="{1C58D606-3BFA-BB8E-EEA6-D93FB702EAED}"/>
              </a:ext>
            </a:extLst>
          </p:cNvPr>
          <p:cNvSpPr/>
          <p:nvPr/>
        </p:nvSpPr>
        <p:spPr>
          <a:xfrm>
            <a:off x="48981" y="2087418"/>
            <a:ext cx="9415165" cy="44825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Un score ARI de 0.2186 qui indique la mauvaise qualité du clustering des images</a:t>
            </a:r>
          </a:p>
        </p:txBody>
      </p:sp>
      <p:pic>
        <p:nvPicPr>
          <p:cNvPr id="3" name="Image 2">
            <a:extLst>
              <a:ext uri="{FF2B5EF4-FFF2-40B4-BE49-F238E27FC236}">
                <a16:creationId xmlns:a16="http://schemas.microsoft.com/office/drawing/2014/main" id="{7DEE9371-7129-3DE0-B9CF-236A22D6412F}"/>
              </a:ext>
            </a:extLst>
          </p:cNvPr>
          <p:cNvPicPr>
            <a:picLocks noChangeAspect="1"/>
          </p:cNvPicPr>
          <p:nvPr/>
        </p:nvPicPr>
        <p:blipFill>
          <a:blip r:embed="rId2"/>
          <a:stretch>
            <a:fillRect/>
          </a:stretch>
        </p:blipFill>
        <p:spPr>
          <a:xfrm>
            <a:off x="48981" y="2609474"/>
            <a:ext cx="9367405" cy="4248527"/>
          </a:xfrm>
          <a:prstGeom prst="rect">
            <a:avLst/>
          </a:prstGeom>
        </p:spPr>
      </p:pic>
      <p:sp>
        <p:nvSpPr>
          <p:cNvPr id="6" name="Rectangle : coins arrondis 5">
            <a:extLst>
              <a:ext uri="{FF2B5EF4-FFF2-40B4-BE49-F238E27FC236}">
                <a16:creationId xmlns:a16="http://schemas.microsoft.com/office/drawing/2014/main" id="{0CC2B668-EE8A-C629-D270-4F9C410B27FD}"/>
              </a:ext>
            </a:extLst>
          </p:cNvPr>
          <p:cNvSpPr/>
          <p:nvPr/>
        </p:nvSpPr>
        <p:spPr>
          <a:xfrm>
            <a:off x="9578108" y="2087418"/>
            <a:ext cx="2433045" cy="4482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t>Observations</a:t>
            </a:r>
          </a:p>
        </p:txBody>
      </p:sp>
    </p:spTree>
    <p:extLst>
      <p:ext uri="{BB962C8B-B14F-4D97-AF65-F5344CB8AC3E}">
        <p14:creationId xmlns:p14="http://schemas.microsoft.com/office/powerpoint/2010/main" val="3674462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E15A875-2469-7142-C248-2CDE8C56ACA5}"/>
              </a:ext>
            </a:extLst>
          </p:cNvPr>
          <p:cNvPicPr>
            <a:picLocks noChangeAspect="1"/>
          </p:cNvPicPr>
          <p:nvPr/>
        </p:nvPicPr>
        <p:blipFill>
          <a:blip r:embed="rId2"/>
          <a:stretch>
            <a:fillRect/>
          </a:stretch>
        </p:blipFill>
        <p:spPr>
          <a:xfrm>
            <a:off x="7213599" y="4867127"/>
            <a:ext cx="4913746" cy="1990873"/>
          </a:xfrm>
          <a:prstGeom prst="rect">
            <a:avLst/>
          </a:prstGeom>
        </p:spPr>
      </p:pic>
      <p:sp>
        <p:nvSpPr>
          <p:cNvPr id="5" name="Espace réservé du numéro de diapositive 4">
            <a:extLst>
              <a:ext uri="{FF2B5EF4-FFF2-40B4-BE49-F238E27FC236}">
                <a16:creationId xmlns:a16="http://schemas.microsoft.com/office/drawing/2014/main" id="{B033D8DE-7783-A0AE-A6B6-DFCD7CB90E80}"/>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8" name="Titre 51">
            <a:extLst>
              <a:ext uri="{FF2B5EF4-FFF2-40B4-BE49-F238E27FC236}">
                <a16:creationId xmlns:a16="http://schemas.microsoft.com/office/drawing/2014/main" id="{05069311-DE53-FBD9-7AE9-4B75F4897E02}"/>
              </a:ext>
            </a:extLst>
          </p:cNvPr>
          <p:cNvSpPr>
            <a:spLocks noGrp="1"/>
          </p:cNvSpPr>
          <p:nvPr>
            <p:ph type="ctrTitle"/>
          </p:nvPr>
        </p:nvSpPr>
        <p:spPr>
          <a:xfrm>
            <a:off x="0" y="1449388"/>
            <a:ext cx="11924145" cy="2970212"/>
          </a:xfrm>
        </p:spPr>
        <p:txBody>
          <a:bodyPr/>
          <a:lstStyle/>
          <a:p>
            <a:pPr marL="857250" indent="-857250">
              <a:buFont typeface="+mj-lt"/>
              <a:buAutoNum type="romanUcPeriod" startAt="4"/>
            </a:pPr>
            <a:r>
              <a:rPr lang="fr-FR" sz="4800" dirty="0">
                <a:solidFill>
                  <a:schemeClr val="bg1"/>
                </a:solidFill>
                <a:cs typeface="Arial" panose="020B0604020202020204" pitchFamily="34" charset="0"/>
                <a:sym typeface="Wingdings" panose="05000000000000000000" pitchFamily="2" charset="2"/>
              </a:rPr>
              <a:t>COMBINAISON </a:t>
            </a:r>
            <a:r>
              <a:rPr lang="fr-FR" sz="4800" b="1" dirty="0">
                <a:solidFill>
                  <a:schemeClr val="bg1"/>
                </a:solidFill>
                <a:cs typeface="Arial" panose="020B0604020202020204" pitchFamily="34" charset="0"/>
                <a:sym typeface="Wingdings" panose="05000000000000000000" pitchFamily="2" charset="2"/>
              </a:rPr>
              <a:t>DONNEES TEXTUELLES+DONNEES </a:t>
            </a:r>
            <a:r>
              <a:rPr lang="fr-FR" sz="4800" dirty="0">
                <a:solidFill>
                  <a:schemeClr val="bg1"/>
                </a:solidFill>
                <a:cs typeface="Arial" panose="020B0604020202020204" pitchFamily="34" charset="0"/>
                <a:sym typeface="Wingdings" panose="05000000000000000000" pitchFamily="2" charset="2"/>
              </a:rPr>
              <a:t>VISUELLES</a:t>
            </a:r>
            <a:br>
              <a:rPr lang="fr-FR" sz="4800" b="1" dirty="0">
                <a:solidFill>
                  <a:srgbClr val="002060"/>
                </a:solidFill>
                <a:cs typeface="Arial" panose="020B0604020202020204" pitchFamily="34" charset="0"/>
                <a:sym typeface="Wingdings" panose="05000000000000000000" pitchFamily="2" charset="2"/>
              </a:rPr>
            </a:br>
            <a:endParaRPr lang="fr-FR" sz="4800" dirty="0"/>
          </a:p>
        </p:txBody>
      </p:sp>
      <p:pic>
        <p:nvPicPr>
          <p:cNvPr id="3" name="Image 2">
            <a:extLst>
              <a:ext uri="{FF2B5EF4-FFF2-40B4-BE49-F238E27FC236}">
                <a16:creationId xmlns:a16="http://schemas.microsoft.com/office/drawing/2014/main" id="{F10B9E74-DB6B-2802-6324-95E211D72D93}"/>
              </a:ext>
            </a:extLst>
          </p:cNvPr>
          <p:cNvPicPr>
            <a:picLocks noChangeAspect="1"/>
          </p:cNvPicPr>
          <p:nvPr/>
        </p:nvPicPr>
        <p:blipFill>
          <a:blip r:embed="rId3"/>
          <a:stretch>
            <a:fillRect/>
          </a:stretch>
        </p:blipFill>
        <p:spPr>
          <a:xfrm>
            <a:off x="-1" y="4865590"/>
            <a:ext cx="5357091" cy="1897557"/>
          </a:xfrm>
          <a:prstGeom prst="rect">
            <a:avLst/>
          </a:prstGeom>
        </p:spPr>
      </p:pic>
      <p:sp>
        <p:nvSpPr>
          <p:cNvPr id="4" name="ZoneTexte 3">
            <a:extLst>
              <a:ext uri="{FF2B5EF4-FFF2-40B4-BE49-F238E27FC236}">
                <a16:creationId xmlns:a16="http://schemas.microsoft.com/office/drawing/2014/main" id="{F6348376-E56F-5207-948D-3BCCB439B35F}"/>
              </a:ext>
            </a:extLst>
          </p:cNvPr>
          <p:cNvSpPr txBox="1"/>
          <p:nvPr/>
        </p:nvSpPr>
        <p:spPr>
          <a:xfrm>
            <a:off x="5781964" y="5315723"/>
            <a:ext cx="793807" cy="1200329"/>
          </a:xfrm>
          <a:prstGeom prst="rect">
            <a:avLst/>
          </a:prstGeom>
          <a:noFill/>
        </p:spPr>
        <p:txBody>
          <a:bodyPr wrap="none" rtlCol="0">
            <a:spAutoFit/>
          </a:bodyPr>
          <a:lstStyle/>
          <a:p>
            <a:r>
              <a:rPr lang="fr-FR" sz="7200" dirty="0">
                <a:latin typeface="Arial Black" panose="020B0A04020102020204" pitchFamily="34" charset="0"/>
              </a:rPr>
              <a:t>+</a:t>
            </a:r>
          </a:p>
        </p:txBody>
      </p:sp>
    </p:spTree>
    <p:extLst>
      <p:ext uri="{BB962C8B-B14F-4D97-AF65-F5344CB8AC3E}">
        <p14:creationId xmlns:p14="http://schemas.microsoft.com/office/powerpoint/2010/main" val="522438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51">
            <a:extLst>
              <a:ext uri="{FF2B5EF4-FFF2-40B4-BE49-F238E27FC236}">
                <a16:creationId xmlns:a16="http://schemas.microsoft.com/office/drawing/2014/main" id="{BA2C680C-685B-4E45-9E77-20753051E6B8}"/>
              </a:ext>
            </a:extLst>
          </p:cNvPr>
          <p:cNvSpPr>
            <a:spLocks noGrp="1"/>
          </p:cNvSpPr>
          <p:nvPr>
            <p:ph type="title"/>
          </p:nvPr>
        </p:nvSpPr>
        <p:spPr>
          <a:xfrm>
            <a:off x="48982" y="590407"/>
            <a:ext cx="12143018" cy="905018"/>
          </a:xfrm>
        </p:spPr>
        <p:txBody>
          <a:bodyPr/>
          <a:lstStyle/>
          <a:p>
            <a:pPr marL="857250" indent="-857250">
              <a:buFont typeface="+mj-lt"/>
              <a:buAutoNum type="romanUcPeriod" startAt="4"/>
            </a:pPr>
            <a:r>
              <a:rPr lang="fr-FR" sz="3200" dirty="0">
                <a:solidFill>
                  <a:schemeClr val="bg1"/>
                </a:solidFill>
                <a:cs typeface="Arial" panose="020B0604020202020204" pitchFamily="34" charset="0"/>
                <a:sym typeface="Wingdings" panose="05000000000000000000" pitchFamily="2" charset="2"/>
              </a:rPr>
              <a:t>Résultat du c</a:t>
            </a:r>
            <a:r>
              <a:rPr lang="fr-FR" sz="3200" b="1" dirty="0">
                <a:solidFill>
                  <a:schemeClr val="bg1"/>
                </a:solidFill>
                <a:cs typeface="Arial" panose="020B0604020202020204" pitchFamily="34" charset="0"/>
                <a:sym typeface="Wingdings" panose="05000000000000000000" pitchFamily="2" charset="2"/>
              </a:rPr>
              <a:t>lustering +Visualisation des descrip</a:t>
            </a:r>
            <a:r>
              <a:rPr lang="fr-FR" sz="3200" dirty="0">
                <a:solidFill>
                  <a:schemeClr val="bg1"/>
                </a:solidFill>
                <a:cs typeface="Arial" panose="020B0604020202020204" pitchFamily="34" charset="0"/>
                <a:sym typeface="Wingdings" panose="05000000000000000000" pitchFamily="2" charset="2"/>
              </a:rPr>
              <a:t>teurs image par </a:t>
            </a:r>
            <a:r>
              <a:rPr lang="fr-FR" sz="3200" b="1" i="0" dirty="0">
                <a:solidFill>
                  <a:schemeClr val="bg1"/>
                </a:solidFill>
                <a:effectLst/>
                <a:latin typeface="Helvetica Neue"/>
              </a:rPr>
              <a:t>Combinaison </a:t>
            </a:r>
            <a:r>
              <a:rPr lang="fr-FR" sz="3200" b="1" i="0" dirty="0" err="1">
                <a:solidFill>
                  <a:schemeClr val="bg1"/>
                </a:solidFill>
                <a:effectLst/>
                <a:latin typeface="Helvetica Neue"/>
              </a:rPr>
              <a:t>NLP+Vision</a:t>
            </a:r>
            <a:r>
              <a:rPr lang="fr-FR" sz="3200" b="1" i="0" dirty="0">
                <a:solidFill>
                  <a:schemeClr val="bg1"/>
                </a:solidFill>
                <a:effectLst/>
                <a:latin typeface="Helvetica Neue"/>
              </a:rPr>
              <a:t> par Ordinateur</a:t>
            </a:r>
            <a:br>
              <a:rPr lang="fr-FR" sz="1400" b="1" i="0" dirty="0">
                <a:solidFill>
                  <a:srgbClr val="000000"/>
                </a:solidFill>
                <a:effectLst/>
                <a:latin typeface="Helvetica Neue"/>
              </a:rPr>
            </a:br>
            <a:endParaRPr lang="fr-FR" sz="3200" dirty="0"/>
          </a:p>
        </p:txBody>
      </p:sp>
      <p:sp>
        <p:nvSpPr>
          <p:cNvPr id="5" name="Espace réservé du numéro de diapositive 4">
            <a:extLst>
              <a:ext uri="{FF2B5EF4-FFF2-40B4-BE49-F238E27FC236}">
                <a16:creationId xmlns:a16="http://schemas.microsoft.com/office/drawing/2014/main" id="{A6A82B1F-6EDC-4CEB-96A3-029F80A24FA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smtClean="0">
                <a:ln>
                  <a:noFill/>
                </a:ln>
                <a:solidFill>
                  <a:srgbClr val="3494BA"/>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2000" b="0" i="0" u="none" strike="noStrike" kern="1200" cap="none" spc="0" normalizeH="0" baseline="0" noProof="0" dirty="0">
              <a:ln>
                <a:noFill/>
              </a:ln>
              <a:solidFill>
                <a:srgbClr val="3494BA"/>
              </a:solidFill>
              <a:effectLst/>
              <a:uLnTx/>
              <a:uFillTx/>
              <a:latin typeface="Century Gothic" panose="020B0502020202020204"/>
              <a:ea typeface="+mn-ea"/>
              <a:cs typeface="+mn-cs"/>
            </a:endParaRPr>
          </a:p>
        </p:txBody>
      </p:sp>
      <p:sp>
        <p:nvSpPr>
          <p:cNvPr id="4" name="Rectangle : coins arrondis 3">
            <a:extLst>
              <a:ext uri="{FF2B5EF4-FFF2-40B4-BE49-F238E27FC236}">
                <a16:creationId xmlns:a16="http://schemas.microsoft.com/office/drawing/2014/main" id="{DF5429CE-C2B5-BAE7-9CB0-1D03556AF284}"/>
              </a:ext>
            </a:extLst>
          </p:cNvPr>
          <p:cNvSpPr/>
          <p:nvPr/>
        </p:nvSpPr>
        <p:spPr>
          <a:xfrm>
            <a:off x="9587344" y="2369414"/>
            <a:ext cx="2419929" cy="448858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b="1" dirty="0"/>
              <a:t>En dépit de la combinaison de toutes les approches ,les résultats demeurent défavorables. Par conséquent, l'étude de faisabilité du projet démontre que les objectifs ne sont pas atteignables et ce qui justifie la non faisabilité du projet.</a:t>
            </a:r>
          </a:p>
        </p:txBody>
      </p:sp>
      <p:sp>
        <p:nvSpPr>
          <p:cNvPr id="8" name="Rectangle : coins arrondis 7">
            <a:extLst>
              <a:ext uri="{FF2B5EF4-FFF2-40B4-BE49-F238E27FC236}">
                <a16:creationId xmlns:a16="http://schemas.microsoft.com/office/drawing/2014/main" id="{1C58D606-3BFA-BB8E-EEA6-D93FB702EAED}"/>
              </a:ext>
            </a:extLst>
          </p:cNvPr>
          <p:cNvSpPr/>
          <p:nvPr/>
        </p:nvSpPr>
        <p:spPr>
          <a:xfrm>
            <a:off x="48982" y="1885894"/>
            <a:ext cx="9563203" cy="5464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Un score ARI de 0.0905 qui indique la mauvaise qualité du clustering des images</a:t>
            </a:r>
          </a:p>
        </p:txBody>
      </p:sp>
      <p:pic>
        <p:nvPicPr>
          <p:cNvPr id="2" name="Image 1">
            <a:extLst>
              <a:ext uri="{FF2B5EF4-FFF2-40B4-BE49-F238E27FC236}">
                <a16:creationId xmlns:a16="http://schemas.microsoft.com/office/drawing/2014/main" id="{62E43B0F-2C8F-839E-63E7-574199B1E504}"/>
              </a:ext>
            </a:extLst>
          </p:cNvPr>
          <p:cNvPicPr>
            <a:picLocks noChangeAspect="1"/>
          </p:cNvPicPr>
          <p:nvPr/>
        </p:nvPicPr>
        <p:blipFill>
          <a:blip r:embed="rId2"/>
          <a:stretch>
            <a:fillRect/>
          </a:stretch>
        </p:blipFill>
        <p:spPr>
          <a:xfrm>
            <a:off x="24141" y="2495371"/>
            <a:ext cx="9563203" cy="4393233"/>
          </a:xfrm>
          <a:prstGeom prst="rect">
            <a:avLst/>
          </a:prstGeom>
        </p:spPr>
      </p:pic>
      <p:sp>
        <p:nvSpPr>
          <p:cNvPr id="6" name="Rectangle : coins arrondis 5">
            <a:extLst>
              <a:ext uri="{FF2B5EF4-FFF2-40B4-BE49-F238E27FC236}">
                <a16:creationId xmlns:a16="http://schemas.microsoft.com/office/drawing/2014/main" id="{1049AC9E-497A-DB10-F4CC-5C4F3A6701AD}"/>
              </a:ext>
            </a:extLst>
          </p:cNvPr>
          <p:cNvSpPr/>
          <p:nvPr/>
        </p:nvSpPr>
        <p:spPr>
          <a:xfrm>
            <a:off x="9587344" y="1948873"/>
            <a:ext cx="2346038" cy="4205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b="1" dirty="0"/>
              <a:t>Conclusion</a:t>
            </a:r>
          </a:p>
        </p:txBody>
      </p:sp>
    </p:spTree>
    <p:extLst>
      <p:ext uri="{BB962C8B-B14F-4D97-AF65-F5344CB8AC3E}">
        <p14:creationId xmlns:p14="http://schemas.microsoft.com/office/powerpoint/2010/main" val="3677166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5678D0-2196-4AE0-89D2-573C7710E728}"/>
              </a:ext>
            </a:extLst>
          </p:cNvPr>
          <p:cNvSpPr>
            <a:spLocks noGrp="1"/>
          </p:cNvSpPr>
          <p:nvPr>
            <p:ph type="title"/>
          </p:nvPr>
        </p:nvSpPr>
        <p:spPr>
          <a:xfrm>
            <a:off x="710119" y="447188"/>
            <a:ext cx="11167353" cy="970450"/>
          </a:xfrm>
        </p:spPr>
        <p:txBody>
          <a:bodyPr/>
          <a:lstStyle/>
          <a:p>
            <a:r>
              <a:rPr lang="fr-FR" sz="4400" dirty="0"/>
              <a:t>VIII. Bilan de projet Open </a:t>
            </a:r>
            <a:r>
              <a:rPr lang="fr-FR" sz="4400" dirty="0" err="1"/>
              <a:t>ClassRooms</a:t>
            </a:r>
            <a:r>
              <a:rPr lang="fr-FR" sz="4400" dirty="0"/>
              <a:t> P6</a:t>
            </a:r>
          </a:p>
        </p:txBody>
      </p:sp>
      <p:sp>
        <p:nvSpPr>
          <p:cNvPr id="3" name="Espace réservé du numéro de diapositive 2">
            <a:extLst>
              <a:ext uri="{FF2B5EF4-FFF2-40B4-BE49-F238E27FC236}">
                <a16:creationId xmlns:a16="http://schemas.microsoft.com/office/drawing/2014/main" id="{A0D708D9-351A-4405-930F-71572E73637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5" name="ZoneTexte 4">
            <a:extLst>
              <a:ext uri="{FF2B5EF4-FFF2-40B4-BE49-F238E27FC236}">
                <a16:creationId xmlns:a16="http://schemas.microsoft.com/office/drawing/2014/main" id="{B3F8D203-1A0C-4269-A6B9-D0D1FE2203D9}"/>
              </a:ext>
            </a:extLst>
          </p:cNvPr>
          <p:cNvSpPr txBox="1"/>
          <p:nvPr/>
        </p:nvSpPr>
        <p:spPr>
          <a:xfrm>
            <a:off x="451514" y="2499568"/>
            <a:ext cx="11238068" cy="923330"/>
          </a:xfrm>
          <a:prstGeom prst="rect">
            <a:avLst/>
          </a:prstGeom>
          <a:noFill/>
        </p:spPr>
        <p:txBody>
          <a:bodyPr wrap="square" rtlCol="0">
            <a:spAutoFit/>
          </a:bodyPr>
          <a:lstStyle/>
          <a:p>
            <a:pPr marL="342900" indent="-342900">
              <a:buFont typeface="Arial" panose="020B0604020202020204" pitchFamily="34" charset="0"/>
              <a:buChar char="•"/>
            </a:pPr>
            <a:r>
              <a:rPr lang="fr-FR" b="0" i="0" dirty="0">
                <a:solidFill>
                  <a:srgbClr val="222222"/>
                </a:solidFill>
                <a:effectLst/>
                <a:latin typeface="Roboto" panose="02000000000000000000" pitchFamily="2" charset="0"/>
              </a:rPr>
              <a:t>Le </a:t>
            </a:r>
            <a:r>
              <a:rPr lang="fr-FR" b="0" i="0" dirty="0" err="1">
                <a:solidFill>
                  <a:srgbClr val="222222"/>
                </a:solidFill>
                <a:effectLst/>
                <a:latin typeface="Roboto" panose="02000000000000000000" pitchFamily="2" charset="0"/>
              </a:rPr>
              <a:t>word</a:t>
            </a:r>
            <a:r>
              <a:rPr lang="fr-FR" b="0" i="0" dirty="0">
                <a:solidFill>
                  <a:srgbClr val="222222"/>
                </a:solidFill>
                <a:effectLst/>
                <a:latin typeface="Roboto" panose="02000000000000000000" pitchFamily="2" charset="0"/>
              </a:rPr>
              <a:t> embedding est un outil puissant qui permet de manipuler les mots comme des vecteurs. Il permet de réaliser des opérations algébriques. Les vecteurs ainsi construits ont l’avantage d’être porteurs de la sémantique des mots.</a:t>
            </a:r>
            <a:endParaRPr lang="fr-FR" dirty="0"/>
          </a:p>
        </p:txBody>
      </p:sp>
    </p:spTree>
    <p:extLst>
      <p:ext uri="{BB962C8B-B14F-4D97-AF65-F5344CB8AC3E}">
        <p14:creationId xmlns:p14="http://schemas.microsoft.com/office/powerpoint/2010/main" val="1967804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D38EDE-BCE2-4E35-ABC0-197371B1ABEE}"/>
              </a:ext>
            </a:extLst>
          </p:cNvPr>
          <p:cNvSpPr>
            <a:spLocks noGrp="1"/>
          </p:cNvSpPr>
          <p:nvPr>
            <p:ph type="title"/>
          </p:nvPr>
        </p:nvSpPr>
        <p:spPr/>
        <p:txBody>
          <a:bodyPr/>
          <a:lstStyle/>
          <a:p>
            <a:r>
              <a:rPr lang="fr-FR" sz="4800" dirty="0"/>
              <a:t>I. Thématique du Projet P6</a:t>
            </a:r>
          </a:p>
        </p:txBody>
      </p:sp>
      <p:sp>
        <p:nvSpPr>
          <p:cNvPr id="3" name="Espace réservé du contenu 2">
            <a:extLst>
              <a:ext uri="{FF2B5EF4-FFF2-40B4-BE49-F238E27FC236}">
                <a16:creationId xmlns:a16="http://schemas.microsoft.com/office/drawing/2014/main" id="{500D8740-A4C4-40D3-9070-D7B17BB96184}"/>
              </a:ext>
            </a:extLst>
          </p:cNvPr>
          <p:cNvSpPr>
            <a:spLocks noGrp="1"/>
          </p:cNvSpPr>
          <p:nvPr>
            <p:ph idx="1"/>
          </p:nvPr>
        </p:nvSpPr>
        <p:spPr>
          <a:xfrm>
            <a:off x="3460111" y="3055226"/>
            <a:ext cx="7597171" cy="2273274"/>
          </a:xfrm>
        </p:spPr>
        <p:txBody>
          <a:bodyPr>
            <a:noAutofit/>
          </a:bodyPr>
          <a:lstStyle/>
          <a:p>
            <a:pPr marL="0" indent="0">
              <a:buNone/>
            </a:pPr>
            <a:r>
              <a:rPr lang="fr-FR" sz="2400" i="0" dirty="0">
                <a:effectLst/>
                <a:latin typeface="Montserrat" panose="00000500000000000000" pitchFamily="2" charset="0"/>
                <a:cs typeface="Arial" panose="020B0604020202020204" pitchFamily="34" charset="0"/>
              </a:rPr>
              <a:t>R</a:t>
            </a:r>
            <a:r>
              <a:rPr lang="fr-FR" sz="2400" i="0" dirty="0">
                <a:effectLst/>
                <a:latin typeface="Montserrat" panose="00000500000000000000" pitchFamily="2" charset="0"/>
              </a:rPr>
              <a:t>éaliser une  étude de faisabilité d'un moteur de classification automatique des biens de consommation.</a:t>
            </a:r>
            <a:endParaRPr lang="fr-FR" sz="2400" dirty="0">
              <a:solidFill>
                <a:schemeClr val="accent1"/>
              </a:solidFill>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C314CCFD-F15C-4B72-9648-37AC84C1665A}"/>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1028" name="Picture 4" descr="RD ���������Ȑl�X���� | Petit bonhomme blanc, Illustrations et affiches,  Bonhomme blanc">
            <a:extLst>
              <a:ext uri="{FF2B5EF4-FFF2-40B4-BE49-F238E27FC236}">
                <a16:creationId xmlns:a16="http://schemas.microsoft.com/office/drawing/2014/main" id="{C55AE662-BAE5-CF08-C31E-5924A60507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3661" y="2467838"/>
            <a:ext cx="2237242"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57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B41FF107-B1BA-401A-A41E-CBD6AC32534C}"/>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4" name="ZoneTexte 3">
            <a:extLst>
              <a:ext uri="{FF2B5EF4-FFF2-40B4-BE49-F238E27FC236}">
                <a16:creationId xmlns:a16="http://schemas.microsoft.com/office/drawing/2014/main" id="{4AA2CC69-53DF-4FB3-BCF9-B769543EF64E}"/>
              </a:ext>
            </a:extLst>
          </p:cNvPr>
          <p:cNvSpPr txBox="1"/>
          <p:nvPr/>
        </p:nvSpPr>
        <p:spPr>
          <a:xfrm>
            <a:off x="-268857" y="2134017"/>
            <a:ext cx="12079857" cy="2123658"/>
          </a:xfrm>
          <a:prstGeom prst="rect">
            <a:avLst/>
          </a:prstGeom>
          <a:noFill/>
        </p:spPr>
        <p:txBody>
          <a:bodyPr wrap="square" rtlCol="0">
            <a:spAutoFit/>
          </a:bodyPr>
          <a:lstStyle/>
          <a:p>
            <a:pPr algn="ctr"/>
            <a:r>
              <a:rPr lang="fr-FR" sz="6600" dirty="0">
                <a:solidFill>
                  <a:schemeClr val="accent2"/>
                </a:solidFill>
                <a:latin typeface="+mj-lt"/>
              </a:rPr>
              <a:t>FIN </a:t>
            </a:r>
          </a:p>
          <a:p>
            <a:pPr algn="ctr"/>
            <a:r>
              <a:rPr lang="fr-FR" sz="6600" dirty="0">
                <a:solidFill>
                  <a:schemeClr val="accent2"/>
                </a:solidFill>
                <a:latin typeface="+mj-lt"/>
              </a:rPr>
              <a:t>Merci </a:t>
            </a:r>
          </a:p>
        </p:txBody>
      </p:sp>
    </p:spTree>
    <p:extLst>
      <p:ext uri="{BB962C8B-B14F-4D97-AF65-F5344CB8AC3E}">
        <p14:creationId xmlns:p14="http://schemas.microsoft.com/office/powerpoint/2010/main" val="4087132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A88C4-8787-42C5-A9E1-DF5D38A0B775}"/>
              </a:ext>
            </a:extLst>
          </p:cNvPr>
          <p:cNvSpPr>
            <a:spLocks noGrp="1"/>
          </p:cNvSpPr>
          <p:nvPr>
            <p:ph type="title"/>
          </p:nvPr>
        </p:nvSpPr>
        <p:spPr>
          <a:xfrm>
            <a:off x="209550" y="451513"/>
            <a:ext cx="11982450" cy="966124"/>
          </a:xfrm>
        </p:spPr>
        <p:txBody>
          <a:bodyPr/>
          <a:lstStyle/>
          <a:p>
            <a:pPr marL="1028700" indent="-1028700">
              <a:buFont typeface="+mj-lt"/>
              <a:buAutoNum type="romanUcPeriod" startAt="2"/>
            </a:pPr>
            <a:r>
              <a:rPr lang="fr-FR" sz="4400" dirty="0"/>
              <a:t>Problématique:</a:t>
            </a:r>
          </a:p>
        </p:txBody>
      </p:sp>
      <p:sp>
        <p:nvSpPr>
          <p:cNvPr id="4" name="Espace réservé du numéro de diapositive 3">
            <a:extLst>
              <a:ext uri="{FF2B5EF4-FFF2-40B4-BE49-F238E27FC236}">
                <a16:creationId xmlns:a16="http://schemas.microsoft.com/office/drawing/2014/main" id="{56E990B2-952D-41BE-805D-7AD0AF491D7F}"/>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
        <p:nvSpPr>
          <p:cNvPr id="3" name="Espace réservé du contenu 2">
            <a:extLst>
              <a:ext uri="{FF2B5EF4-FFF2-40B4-BE49-F238E27FC236}">
                <a16:creationId xmlns:a16="http://schemas.microsoft.com/office/drawing/2014/main" id="{045DD106-572E-425A-A7F1-6FCA94A04361}"/>
              </a:ext>
            </a:extLst>
          </p:cNvPr>
          <p:cNvSpPr>
            <a:spLocks noGrp="1"/>
          </p:cNvSpPr>
          <p:nvPr>
            <p:ph idx="4294967295"/>
          </p:nvPr>
        </p:nvSpPr>
        <p:spPr>
          <a:xfrm>
            <a:off x="618836" y="2240887"/>
            <a:ext cx="10059495" cy="4165600"/>
          </a:xfrm>
        </p:spPr>
        <p:txBody>
          <a:bodyPr>
            <a:normAutofit/>
          </a:bodyPr>
          <a:lstStyle/>
          <a:p>
            <a:pPr marL="0" indent="0">
              <a:buNone/>
            </a:pPr>
            <a:r>
              <a:rPr lang="fr-FR" sz="5600" b="1" dirty="0">
                <a:solidFill>
                  <a:schemeClr val="accent1"/>
                </a:solidFill>
                <a:latin typeface="+mj-lt"/>
                <a:cs typeface="Arial" panose="020B0604020202020204" pitchFamily="34" charset="0"/>
              </a:rPr>
              <a:t>                                                                                </a:t>
            </a:r>
            <a:endParaRPr lang="fr-FR" sz="1400" b="0" i="0" dirty="0">
              <a:solidFill>
                <a:srgbClr val="000000"/>
              </a:solidFill>
              <a:effectLst/>
              <a:latin typeface="Montserrat" panose="00000500000000000000" pitchFamily="2" charset="0"/>
            </a:endParaRPr>
          </a:p>
          <a:p>
            <a:pPr algn="l">
              <a:buFont typeface="Arial" panose="020B0604020202020204" pitchFamily="34" charset="0"/>
              <a:buChar char="•"/>
            </a:pPr>
            <a:endParaRPr lang="fr-FR" sz="1400" dirty="0">
              <a:solidFill>
                <a:srgbClr val="000000"/>
              </a:solidFill>
              <a:latin typeface="Montserrat" panose="00000500000000000000" pitchFamily="2" charset="0"/>
            </a:endParaRPr>
          </a:p>
          <a:p>
            <a:pPr algn="l">
              <a:buFont typeface="Arial" panose="020B0604020202020204" pitchFamily="34" charset="0"/>
              <a:buChar char="•"/>
            </a:pPr>
            <a:endParaRPr lang="fr-FR" sz="1400" b="0" i="0" dirty="0">
              <a:solidFill>
                <a:srgbClr val="000000"/>
              </a:solidFill>
              <a:effectLst/>
              <a:latin typeface="Montserrat" panose="00000500000000000000" pitchFamily="2" charset="0"/>
            </a:endParaRPr>
          </a:p>
          <a:p>
            <a:pPr marL="0" indent="0">
              <a:buNone/>
            </a:pPr>
            <a:endParaRPr lang="fr-FR" sz="2400" dirty="0">
              <a:cs typeface="Arial" panose="020B0604020202020204" pitchFamily="34" charset="0"/>
            </a:endParaRPr>
          </a:p>
        </p:txBody>
      </p:sp>
      <p:grpSp>
        <p:nvGrpSpPr>
          <p:cNvPr id="14" name="Groupe 13">
            <a:extLst>
              <a:ext uri="{FF2B5EF4-FFF2-40B4-BE49-F238E27FC236}">
                <a16:creationId xmlns:a16="http://schemas.microsoft.com/office/drawing/2014/main" id="{33CF645E-F7E2-EA88-0B6A-7A2FAB6511E9}"/>
              </a:ext>
            </a:extLst>
          </p:cNvPr>
          <p:cNvGrpSpPr/>
          <p:nvPr/>
        </p:nvGrpSpPr>
        <p:grpSpPr>
          <a:xfrm>
            <a:off x="308058" y="2189186"/>
            <a:ext cx="8174182" cy="2779097"/>
            <a:chOff x="45838" y="3620652"/>
            <a:chExt cx="7639567" cy="1720273"/>
          </a:xfrm>
        </p:grpSpPr>
        <p:sp>
          <p:nvSpPr>
            <p:cNvPr id="5" name="Rectangle : coins arrondis 4">
              <a:extLst>
                <a:ext uri="{FF2B5EF4-FFF2-40B4-BE49-F238E27FC236}">
                  <a16:creationId xmlns:a16="http://schemas.microsoft.com/office/drawing/2014/main" id="{8CA13981-30C0-BBA7-1B56-DD99E36DCA59}"/>
                </a:ext>
              </a:extLst>
            </p:cNvPr>
            <p:cNvSpPr/>
            <p:nvPr/>
          </p:nvSpPr>
          <p:spPr>
            <a:xfrm>
              <a:off x="45838" y="3620652"/>
              <a:ext cx="7639567" cy="1720273"/>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83755D2C-8F82-01F3-B32F-C64D1F695897}"/>
                </a:ext>
              </a:extLst>
            </p:cNvPr>
            <p:cNvSpPr/>
            <p:nvPr/>
          </p:nvSpPr>
          <p:spPr>
            <a:xfrm>
              <a:off x="179423" y="4056913"/>
              <a:ext cx="1994056" cy="465140"/>
            </a:xfrm>
            <a:prstGeom prst="round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b="1" dirty="0"/>
                <a:t>Vendeurs sur le Marketplace</a:t>
              </a:r>
            </a:p>
          </p:txBody>
        </p:sp>
        <p:sp>
          <p:nvSpPr>
            <p:cNvPr id="8" name="Rectangle : coins arrondis 7">
              <a:extLst>
                <a:ext uri="{FF2B5EF4-FFF2-40B4-BE49-F238E27FC236}">
                  <a16:creationId xmlns:a16="http://schemas.microsoft.com/office/drawing/2014/main" id="{1B604FCD-EF4C-1553-A340-EE923155164D}"/>
                </a:ext>
              </a:extLst>
            </p:cNvPr>
            <p:cNvSpPr/>
            <p:nvPr/>
          </p:nvSpPr>
          <p:spPr>
            <a:xfrm>
              <a:off x="2563294" y="4469101"/>
              <a:ext cx="2604655" cy="465140"/>
            </a:xfrm>
            <a:prstGeom prst="round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b="1" dirty="0"/>
                <a:t>Articles</a:t>
              </a:r>
            </a:p>
            <a:p>
              <a:pPr algn="ctr"/>
              <a:r>
                <a:rPr lang="fr-FR" sz="1600" b="1" dirty="0"/>
                <a:t>(Description + Photo)</a:t>
              </a:r>
            </a:p>
          </p:txBody>
        </p:sp>
        <p:sp>
          <p:nvSpPr>
            <p:cNvPr id="9" name="Rectangle : coins arrondis 8">
              <a:extLst>
                <a:ext uri="{FF2B5EF4-FFF2-40B4-BE49-F238E27FC236}">
                  <a16:creationId xmlns:a16="http://schemas.microsoft.com/office/drawing/2014/main" id="{F3726F09-A1F6-2AE4-DEAD-A1E6BD6A8830}"/>
                </a:ext>
              </a:extLst>
            </p:cNvPr>
            <p:cNvSpPr/>
            <p:nvPr/>
          </p:nvSpPr>
          <p:spPr>
            <a:xfrm>
              <a:off x="5497408" y="4465996"/>
              <a:ext cx="1959203" cy="465141"/>
            </a:xfrm>
            <a:prstGeom prst="round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b="1" dirty="0"/>
                <a:t>Attribution catégorie</a:t>
              </a:r>
            </a:p>
          </p:txBody>
        </p:sp>
        <p:sp>
          <p:nvSpPr>
            <p:cNvPr id="10" name="ZoneTexte 9">
              <a:extLst>
                <a:ext uri="{FF2B5EF4-FFF2-40B4-BE49-F238E27FC236}">
                  <a16:creationId xmlns:a16="http://schemas.microsoft.com/office/drawing/2014/main" id="{CC03AD72-DBAF-D00B-8D5D-39B295216197}"/>
                </a:ext>
              </a:extLst>
            </p:cNvPr>
            <p:cNvSpPr txBox="1"/>
            <p:nvPr/>
          </p:nvSpPr>
          <p:spPr>
            <a:xfrm>
              <a:off x="2631324" y="3620652"/>
              <a:ext cx="2802542" cy="400110"/>
            </a:xfrm>
            <a:prstGeom prst="rect">
              <a:avLst/>
            </a:prstGeom>
            <a:noFill/>
          </p:spPr>
          <p:txBody>
            <a:bodyPr wrap="square" rtlCol="0">
              <a:spAutoFit/>
            </a:bodyPr>
            <a:lstStyle/>
            <a:p>
              <a:r>
                <a:rPr lang="fr-FR" sz="2000" b="1" dirty="0"/>
                <a:t>Place de marché</a:t>
              </a:r>
            </a:p>
          </p:txBody>
        </p:sp>
      </p:grpSp>
      <p:sp>
        <p:nvSpPr>
          <p:cNvPr id="11" name="Rectangle : coins arrondis 10">
            <a:extLst>
              <a:ext uri="{FF2B5EF4-FFF2-40B4-BE49-F238E27FC236}">
                <a16:creationId xmlns:a16="http://schemas.microsoft.com/office/drawing/2014/main" id="{6C0CC2A7-E0A9-E64B-AC2D-C7795EA78D92}"/>
              </a:ext>
            </a:extLst>
          </p:cNvPr>
          <p:cNvSpPr/>
          <p:nvPr/>
        </p:nvSpPr>
        <p:spPr>
          <a:xfrm>
            <a:off x="9882909" y="2180830"/>
            <a:ext cx="2191954" cy="26486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Automatisation de la tache</a:t>
            </a:r>
          </a:p>
        </p:txBody>
      </p:sp>
      <p:sp>
        <p:nvSpPr>
          <p:cNvPr id="12" name="Flèche : droite 11">
            <a:extLst>
              <a:ext uri="{FF2B5EF4-FFF2-40B4-BE49-F238E27FC236}">
                <a16:creationId xmlns:a16="http://schemas.microsoft.com/office/drawing/2014/main" id="{8FADB7E8-291C-A0FB-513F-CA6D4BFBEAC2}"/>
              </a:ext>
            </a:extLst>
          </p:cNvPr>
          <p:cNvSpPr/>
          <p:nvPr/>
        </p:nvSpPr>
        <p:spPr>
          <a:xfrm>
            <a:off x="8700646" y="3312521"/>
            <a:ext cx="97933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xplosion : 14 points 12">
            <a:extLst>
              <a:ext uri="{FF2B5EF4-FFF2-40B4-BE49-F238E27FC236}">
                <a16:creationId xmlns:a16="http://schemas.microsoft.com/office/drawing/2014/main" id="{4AD2A4B3-708F-AFFF-B992-98262DC1B02E}"/>
              </a:ext>
            </a:extLst>
          </p:cNvPr>
          <p:cNvSpPr/>
          <p:nvPr/>
        </p:nvSpPr>
        <p:spPr>
          <a:xfrm>
            <a:off x="6317700" y="1662124"/>
            <a:ext cx="2503054" cy="1654294"/>
          </a:xfrm>
          <a:prstGeom prst="irregularSeal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Source</a:t>
            </a:r>
          </a:p>
          <a:p>
            <a:pPr algn="ctr"/>
            <a:r>
              <a:rPr lang="fr-FR" dirty="0"/>
              <a:t>d’erreur</a:t>
            </a:r>
          </a:p>
        </p:txBody>
      </p:sp>
      <p:sp>
        <p:nvSpPr>
          <p:cNvPr id="15" name="ZoneTexte 14">
            <a:extLst>
              <a:ext uri="{FF2B5EF4-FFF2-40B4-BE49-F238E27FC236}">
                <a16:creationId xmlns:a16="http://schemas.microsoft.com/office/drawing/2014/main" id="{A897CFD0-B909-1AD2-DEA3-D085EE13B4AA}"/>
              </a:ext>
            </a:extLst>
          </p:cNvPr>
          <p:cNvSpPr txBox="1"/>
          <p:nvPr/>
        </p:nvSpPr>
        <p:spPr>
          <a:xfrm>
            <a:off x="-40546" y="5093531"/>
            <a:ext cx="12192000" cy="1754326"/>
          </a:xfrm>
          <a:prstGeom prst="rect">
            <a:avLst/>
          </a:prstGeom>
          <a:noFill/>
        </p:spPr>
        <p:txBody>
          <a:bodyPr wrap="square" rtlCol="0">
            <a:spAutoFit/>
          </a:bodyPr>
          <a:lstStyle/>
          <a:p>
            <a:r>
              <a:rPr lang="fr-FR" dirty="0"/>
              <a:t>Afin de fluidifier ,d’une part la de mise en ligne de nouveaux articles par les vendeurs et d’autre part la</a:t>
            </a:r>
          </a:p>
          <a:p>
            <a:r>
              <a:rPr lang="fr-FR" dirty="0"/>
              <a:t> recherche de produits par les clients sur une plateforme e commerce, il devient nécessaire d’automatiser</a:t>
            </a:r>
          </a:p>
          <a:p>
            <a:r>
              <a:rPr lang="fr-FR" dirty="0"/>
              <a:t> l’attribution des catégories des articles en fonction de leurs images et descriptions dans le but de répondre</a:t>
            </a:r>
          </a:p>
          <a:p>
            <a:r>
              <a:rPr lang="fr-FR" dirty="0"/>
              <a:t>à deux impératifs:</a:t>
            </a:r>
          </a:p>
          <a:p>
            <a:r>
              <a:rPr lang="fr-FR" dirty="0"/>
              <a:t>            Prévenir les sources d’erreur</a:t>
            </a:r>
          </a:p>
          <a:p>
            <a:r>
              <a:rPr lang="fr-FR" dirty="0"/>
              <a:t>            Permettre le  passage à grande échelle.</a:t>
            </a:r>
          </a:p>
        </p:txBody>
      </p:sp>
      <p:sp>
        <p:nvSpPr>
          <p:cNvPr id="16" name="Rectangle : coins arrondis 15">
            <a:extLst>
              <a:ext uri="{FF2B5EF4-FFF2-40B4-BE49-F238E27FC236}">
                <a16:creationId xmlns:a16="http://schemas.microsoft.com/office/drawing/2014/main" id="{28414DCA-1392-D97A-1549-2AD3CEB3F34F}"/>
              </a:ext>
            </a:extLst>
          </p:cNvPr>
          <p:cNvSpPr/>
          <p:nvPr/>
        </p:nvSpPr>
        <p:spPr>
          <a:xfrm>
            <a:off x="450991" y="4078037"/>
            <a:ext cx="2133600" cy="75143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Acheteurs sur le Marketplace</a:t>
            </a:r>
            <a:endParaRPr lang="fr-FR" sz="1600" b="1" dirty="0"/>
          </a:p>
        </p:txBody>
      </p:sp>
      <p:cxnSp>
        <p:nvCxnSpPr>
          <p:cNvPr id="18" name="Connecteur droit avec flèche 17">
            <a:extLst>
              <a:ext uri="{FF2B5EF4-FFF2-40B4-BE49-F238E27FC236}">
                <a16:creationId xmlns:a16="http://schemas.microsoft.com/office/drawing/2014/main" id="{68D96885-C46D-82D0-AB02-CA266C9630FD}"/>
              </a:ext>
            </a:extLst>
          </p:cNvPr>
          <p:cNvCxnSpPr>
            <a:cxnSpLocks/>
          </p:cNvCxnSpPr>
          <p:nvPr/>
        </p:nvCxnSpPr>
        <p:spPr>
          <a:xfrm flipV="1">
            <a:off x="2680442" y="4323687"/>
            <a:ext cx="274161" cy="146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9DDF27F7-E248-DEAF-537A-11C14517228A}"/>
              </a:ext>
            </a:extLst>
          </p:cNvPr>
          <p:cNvCxnSpPr>
            <a:cxnSpLocks/>
          </p:cNvCxnSpPr>
          <p:nvPr/>
        </p:nvCxnSpPr>
        <p:spPr>
          <a:xfrm>
            <a:off x="2680442" y="3554837"/>
            <a:ext cx="279540" cy="905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336EF8BD-48D2-C57A-12FF-C58F66C2BE68}"/>
              </a:ext>
            </a:extLst>
          </p:cNvPr>
          <p:cNvCxnSpPr>
            <a:cxnSpLocks/>
          </p:cNvCxnSpPr>
          <p:nvPr/>
        </p:nvCxnSpPr>
        <p:spPr>
          <a:xfrm>
            <a:off x="5863361" y="3943066"/>
            <a:ext cx="27776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4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A88C4-8787-42C5-A9E1-DF5D38A0B775}"/>
              </a:ext>
            </a:extLst>
          </p:cNvPr>
          <p:cNvSpPr>
            <a:spLocks noGrp="1"/>
          </p:cNvSpPr>
          <p:nvPr>
            <p:ph type="title"/>
          </p:nvPr>
        </p:nvSpPr>
        <p:spPr>
          <a:xfrm>
            <a:off x="209550" y="451513"/>
            <a:ext cx="11982450" cy="966124"/>
          </a:xfrm>
        </p:spPr>
        <p:txBody>
          <a:bodyPr/>
          <a:lstStyle/>
          <a:p>
            <a:r>
              <a:rPr lang="fr-FR" sz="4400" dirty="0"/>
              <a:t> Cahier des charges projet:</a:t>
            </a:r>
          </a:p>
        </p:txBody>
      </p:sp>
      <p:sp>
        <p:nvSpPr>
          <p:cNvPr id="4" name="Espace réservé du numéro de diapositive 3">
            <a:extLst>
              <a:ext uri="{FF2B5EF4-FFF2-40B4-BE49-F238E27FC236}">
                <a16:creationId xmlns:a16="http://schemas.microsoft.com/office/drawing/2014/main" id="{56E990B2-952D-41BE-805D-7AD0AF491D7F}"/>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3" name="Espace réservé du contenu 2">
            <a:extLst>
              <a:ext uri="{FF2B5EF4-FFF2-40B4-BE49-F238E27FC236}">
                <a16:creationId xmlns:a16="http://schemas.microsoft.com/office/drawing/2014/main" id="{045DD106-572E-425A-A7F1-6FCA94A04361}"/>
              </a:ext>
            </a:extLst>
          </p:cNvPr>
          <p:cNvSpPr>
            <a:spLocks noGrp="1"/>
          </p:cNvSpPr>
          <p:nvPr>
            <p:ph idx="4294967295"/>
          </p:nvPr>
        </p:nvSpPr>
        <p:spPr>
          <a:xfrm>
            <a:off x="2861252" y="2562224"/>
            <a:ext cx="10070523" cy="4322618"/>
          </a:xfrm>
        </p:spPr>
        <p:txBody>
          <a:bodyPr>
            <a:normAutofit fontScale="25000" lnSpcReduction="20000"/>
          </a:bodyPr>
          <a:lstStyle/>
          <a:p>
            <a:pPr algn="l">
              <a:buFont typeface="Arial" panose="020B0604020202020204" pitchFamily="34" charset="0"/>
              <a:buChar char="•"/>
            </a:pPr>
            <a:r>
              <a:rPr lang="fr-FR" sz="8000" b="1" dirty="0">
                <a:solidFill>
                  <a:schemeClr val="accent1"/>
                </a:solidFill>
                <a:latin typeface="+mj-lt"/>
                <a:cs typeface="Arial" panose="020B0604020202020204" pitchFamily="34" charset="0"/>
              </a:rPr>
              <a:t>1 Données textuelles: </a:t>
            </a:r>
          </a:p>
          <a:p>
            <a:pPr algn="l">
              <a:buFont typeface="Wingdings" panose="05000000000000000000" pitchFamily="2" charset="2"/>
              <a:buChar char="q"/>
            </a:pPr>
            <a:r>
              <a:rPr lang="fr-FR" sz="5600" b="0" i="0" dirty="0">
                <a:solidFill>
                  <a:srgbClr val="000000"/>
                </a:solidFill>
                <a:effectLst/>
                <a:latin typeface="+mj-lt"/>
              </a:rPr>
              <a:t>Afin d’extraire les features texte, il sera nécessaire de mettre en œuvre les approches suivantes : </a:t>
            </a:r>
          </a:p>
          <a:p>
            <a:pPr algn="l">
              <a:buFont typeface="Wingdings" panose="05000000000000000000" pitchFamily="2" charset="2"/>
              <a:buChar char="q"/>
            </a:pPr>
            <a:r>
              <a:rPr lang="fr-FR" sz="5600" b="0" i="0" dirty="0">
                <a:solidFill>
                  <a:srgbClr val="000000"/>
                </a:solidFill>
                <a:effectLst/>
                <a:latin typeface="+mj-lt"/>
              </a:rPr>
              <a:t>type “bag-of-</a:t>
            </a:r>
            <a:r>
              <a:rPr lang="fr-FR" sz="5600" b="0" i="0" dirty="0" err="1">
                <a:solidFill>
                  <a:srgbClr val="000000"/>
                </a:solidFill>
                <a:effectLst/>
                <a:latin typeface="+mj-lt"/>
              </a:rPr>
              <a:t>words</a:t>
            </a:r>
            <a:r>
              <a:rPr lang="fr-FR" sz="5600" b="0" i="0" dirty="0">
                <a:solidFill>
                  <a:srgbClr val="000000"/>
                </a:solidFill>
                <a:effectLst/>
                <a:latin typeface="+mj-lt"/>
              </a:rPr>
              <a:t>”, comptage simple de mots et Tf-</a:t>
            </a:r>
            <a:r>
              <a:rPr lang="fr-FR" sz="5600" b="0" i="0" dirty="0" err="1">
                <a:solidFill>
                  <a:srgbClr val="000000"/>
                </a:solidFill>
                <a:effectLst/>
                <a:latin typeface="+mj-lt"/>
              </a:rPr>
              <a:t>idf</a:t>
            </a:r>
            <a:r>
              <a:rPr lang="fr-FR" sz="5600" b="0" i="0" dirty="0">
                <a:solidFill>
                  <a:srgbClr val="000000"/>
                </a:solidFill>
                <a:effectLst/>
                <a:latin typeface="+mj-lt"/>
              </a:rPr>
              <a:t> ;</a:t>
            </a:r>
          </a:p>
          <a:p>
            <a:pPr algn="l">
              <a:buFont typeface="Wingdings" panose="05000000000000000000" pitchFamily="2" charset="2"/>
              <a:buChar char="q"/>
            </a:pPr>
            <a:r>
              <a:rPr lang="fr-FR" sz="5600" b="0" i="0" dirty="0">
                <a:solidFill>
                  <a:srgbClr val="000000"/>
                </a:solidFill>
                <a:effectLst/>
                <a:latin typeface="+mj-lt"/>
              </a:rPr>
              <a:t>type </a:t>
            </a:r>
            <a:r>
              <a:rPr lang="fr-FR" sz="5600" b="0" i="0" dirty="0" err="1">
                <a:solidFill>
                  <a:srgbClr val="000000"/>
                </a:solidFill>
                <a:effectLst/>
                <a:latin typeface="+mj-lt"/>
              </a:rPr>
              <a:t>word</a:t>
            </a:r>
            <a:r>
              <a:rPr lang="fr-FR" sz="5600" b="0" i="0" dirty="0">
                <a:solidFill>
                  <a:srgbClr val="000000"/>
                </a:solidFill>
                <a:effectLst/>
                <a:latin typeface="+mj-lt"/>
              </a:rPr>
              <a:t>/sentence embedding classique avec Word2Vec </a:t>
            </a:r>
          </a:p>
          <a:p>
            <a:pPr algn="l">
              <a:buFont typeface="Wingdings" panose="05000000000000000000" pitchFamily="2" charset="2"/>
              <a:buChar char="q"/>
            </a:pPr>
            <a:r>
              <a:rPr lang="fr-FR" sz="5600" b="0" i="0" dirty="0">
                <a:solidFill>
                  <a:srgbClr val="000000"/>
                </a:solidFill>
                <a:effectLst/>
                <a:latin typeface="+mj-lt"/>
              </a:rPr>
              <a:t> type </a:t>
            </a:r>
            <a:r>
              <a:rPr lang="fr-FR" sz="5600" b="0" i="0" dirty="0" err="1">
                <a:solidFill>
                  <a:srgbClr val="000000"/>
                </a:solidFill>
                <a:effectLst/>
                <a:latin typeface="+mj-lt"/>
              </a:rPr>
              <a:t>word</a:t>
            </a:r>
            <a:r>
              <a:rPr lang="fr-FR" sz="5600" b="0" i="0" dirty="0">
                <a:solidFill>
                  <a:srgbClr val="000000"/>
                </a:solidFill>
                <a:effectLst/>
                <a:latin typeface="+mj-lt"/>
              </a:rPr>
              <a:t>/sentence embedding avec BERT  et USE (Universal Sentence Encoder).</a:t>
            </a:r>
          </a:p>
          <a:p>
            <a:pPr algn="l">
              <a:buFont typeface="Wingdings" panose="05000000000000000000" pitchFamily="2" charset="2"/>
              <a:buChar char="q"/>
            </a:pPr>
            <a:r>
              <a:rPr lang="fr-FR" sz="5600" dirty="0">
                <a:solidFill>
                  <a:srgbClr val="000000"/>
                </a:solidFill>
                <a:latin typeface="+mj-lt"/>
              </a:rPr>
              <a:t>Visualisation 2D par TSNE et Evaluation du score ARI des clusterings </a:t>
            </a:r>
            <a:r>
              <a:rPr lang="fr-FR" sz="5600" b="0" i="0" dirty="0">
                <a:solidFill>
                  <a:srgbClr val="000000"/>
                </a:solidFill>
                <a:effectLst/>
                <a:latin typeface="+mj-lt"/>
              </a:rPr>
              <a:t> </a:t>
            </a:r>
          </a:p>
          <a:p>
            <a:pPr algn="l">
              <a:buFont typeface="Wingdings" panose="05000000000000000000" pitchFamily="2" charset="2"/>
              <a:buChar char="q"/>
            </a:pPr>
            <a:endParaRPr lang="fr-FR" sz="5600" b="0" i="0" dirty="0">
              <a:solidFill>
                <a:srgbClr val="000000"/>
              </a:solidFill>
              <a:effectLst/>
              <a:latin typeface="+mj-lt"/>
            </a:endParaRPr>
          </a:p>
          <a:p>
            <a:pPr algn="l">
              <a:buFont typeface="Arial" panose="020B0604020202020204" pitchFamily="34" charset="0"/>
              <a:buChar char="•"/>
            </a:pPr>
            <a:r>
              <a:rPr lang="fr-FR" sz="8000" b="1" i="0" dirty="0">
                <a:solidFill>
                  <a:schemeClr val="accent6"/>
                </a:solidFill>
                <a:effectLst/>
                <a:latin typeface="+mj-lt"/>
              </a:rPr>
              <a:t>2 Données visuelles: </a:t>
            </a:r>
          </a:p>
          <a:p>
            <a:pPr algn="l">
              <a:buFont typeface="Wingdings" panose="05000000000000000000" pitchFamily="2" charset="2"/>
              <a:buChar char="q"/>
            </a:pPr>
            <a:r>
              <a:rPr lang="fr-FR" sz="5600" i="0" dirty="0">
                <a:effectLst/>
                <a:latin typeface="+mj-lt"/>
              </a:rPr>
              <a:t>Afin </a:t>
            </a:r>
            <a:r>
              <a:rPr lang="fr-FR" sz="5600" b="0" i="0" dirty="0">
                <a:solidFill>
                  <a:srgbClr val="000000"/>
                </a:solidFill>
                <a:effectLst/>
                <a:latin typeface="+mj-lt"/>
              </a:rPr>
              <a:t>d’extraire les features image, il sera nécessaire de mettre en œuvre :</a:t>
            </a:r>
          </a:p>
          <a:p>
            <a:pPr algn="l">
              <a:buFont typeface="Wingdings" panose="05000000000000000000" pitchFamily="2" charset="2"/>
              <a:buChar char="q"/>
            </a:pPr>
            <a:r>
              <a:rPr lang="fr-FR" sz="5600" b="0" i="0" dirty="0">
                <a:solidFill>
                  <a:srgbClr val="000000"/>
                </a:solidFill>
                <a:effectLst/>
                <a:latin typeface="+mj-lt"/>
              </a:rPr>
              <a:t>un algorithme de type SIFT / ORB / SURF ;</a:t>
            </a:r>
          </a:p>
          <a:p>
            <a:pPr algn="l">
              <a:buFont typeface="Wingdings" panose="05000000000000000000" pitchFamily="2" charset="2"/>
              <a:buChar char="q"/>
            </a:pPr>
            <a:r>
              <a:rPr lang="fr-FR" sz="5600" b="0" i="0" dirty="0">
                <a:solidFill>
                  <a:srgbClr val="000000"/>
                </a:solidFill>
                <a:effectLst/>
                <a:latin typeface="+mj-lt"/>
              </a:rPr>
              <a:t>Un algorithme de type CNN Transfer Learning</a:t>
            </a:r>
          </a:p>
          <a:p>
            <a:pPr algn="l">
              <a:buFont typeface="Wingdings" panose="05000000000000000000" pitchFamily="2" charset="2"/>
              <a:buChar char="q"/>
            </a:pPr>
            <a:r>
              <a:rPr lang="fr-FR" sz="5600" dirty="0">
                <a:solidFill>
                  <a:srgbClr val="000000"/>
                </a:solidFill>
                <a:latin typeface="+mj-lt"/>
              </a:rPr>
              <a:t>Visualisation 2D par TSNE et Evaluation du score ARI  des clustering</a:t>
            </a:r>
          </a:p>
          <a:p>
            <a:pPr marL="0" indent="0" algn="l">
              <a:buNone/>
            </a:pPr>
            <a:endParaRPr lang="fr-FR" sz="5600" b="0" i="0" dirty="0">
              <a:solidFill>
                <a:srgbClr val="000000"/>
              </a:solidFill>
              <a:effectLst/>
              <a:latin typeface="+mj-lt"/>
            </a:endParaRPr>
          </a:p>
          <a:p>
            <a:pPr algn="l">
              <a:buFont typeface="Arial" panose="020B0604020202020204" pitchFamily="34" charset="0"/>
              <a:buChar char="•"/>
            </a:pPr>
            <a:r>
              <a:rPr lang="fr-FR" sz="8000" b="1" dirty="0">
                <a:solidFill>
                  <a:schemeClr val="accent6"/>
                </a:solidFill>
                <a:latin typeface="+mj-lt"/>
              </a:rPr>
              <a:t>3</a:t>
            </a:r>
            <a:r>
              <a:rPr lang="fr-FR" sz="8000" dirty="0">
                <a:solidFill>
                  <a:srgbClr val="000000"/>
                </a:solidFill>
                <a:latin typeface="+mj-lt"/>
              </a:rPr>
              <a:t> </a:t>
            </a:r>
            <a:r>
              <a:rPr lang="fr-FR" sz="8000" b="1" dirty="0">
                <a:solidFill>
                  <a:schemeClr val="accent6"/>
                </a:solidFill>
                <a:latin typeface="+mj-lt"/>
              </a:rPr>
              <a:t>Combinaison des approches textuelles et visuelles</a:t>
            </a:r>
          </a:p>
          <a:p>
            <a:pPr algn="l">
              <a:buFont typeface="Wingdings" panose="05000000000000000000" pitchFamily="2" charset="2"/>
              <a:buChar char="q"/>
            </a:pPr>
            <a:r>
              <a:rPr lang="fr-FR" sz="5600" b="0" i="0" dirty="0">
                <a:solidFill>
                  <a:srgbClr val="000000"/>
                </a:solidFill>
                <a:effectLst/>
                <a:latin typeface="+mj-lt"/>
              </a:rPr>
              <a:t>Statuer sur la faisabilité du projet par combinaison des factures textuelles et visuelles</a:t>
            </a:r>
          </a:p>
          <a:p>
            <a:pPr algn="l">
              <a:buFont typeface="Arial" panose="020B0604020202020204" pitchFamily="34" charset="0"/>
              <a:buChar char="•"/>
            </a:pPr>
            <a:endParaRPr lang="fr-FR" sz="5600" b="0" i="0" dirty="0">
              <a:solidFill>
                <a:srgbClr val="000000"/>
              </a:solidFill>
              <a:effectLst/>
              <a:latin typeface="+mj-lt"/>
            </a:endParaRPr>
          </a:p>
          <a:p>
            <a:pPr marL="0" indent="0" algn="l">
              <a:buNone/>
            </a:pPr>
            <a:endParaRPr lang="fr-FR" sz="1400" b="0" i="0" dirty="0">
              <a:solidFill>
                <a:srgbClr val="000000"/>
              </a:solidFill>
              <a:effectLst/>
              <a:latin typeface="Montserrat" panose="00000500000000000000" pitchFamily="2" charset="0"/>
            </a:endParaRPr>
          </a:p>
          <a:p>
            <a:pPr algn="l">
              <a:buFont typeface="Arial" panose="020B0604020202020204" pitchFamily="34" charset="0"/>
              <a:buChar char="•"/>
            </a:pPr>
            <a:endParaRPr lang="fr-FR" sz="1400" dirty="0">
              <a:solidFill>
                <a:srgbClr val="000000"/>
              </a:solidFill>
              <a:latin typeface="Montserrat" panose="00000500000000000000" pitchFamily="2" charset="0"/>
            </a:endParaRPr>
          </a:p>
          <a:p>
            <a:pPr algn="l">
              <a:buFont typeface="Arial" panose="020B0604020202020204" pitchFamily="34" charset="0"/>
              <a:buChar char="•"/>
            </a:pPr>
            <a:endParaRPr lang="fr-FR" sz="1400" b="0" i="0" dirty="0">
              <a:solidFill>
                <a:srgbClr val="000000"/>
              </a:solidFill>
              <a:effectLst/>
              <a:latin typeface="Montserrat" panose="00000500000000000000" pitchFamily="2" charset="0"/>
            </a:endParaRPr>
          </a:p>
          <a:p>
            <a:pPr marL="0" indent="0">
              <a:buNone/>
            </a:pPr>
            <a:endParaRPr lang="fr-FR" sz="2400" dirty="0">
              <a:cs typeface="Arial" panose="020B0604020202020204" pitchFamily="34" charset="0"/>
            </a:endParaRPr>
          </a:p>
        </p:txBody>
      </p:sp>
      <p:pic>
        <p:nvPicPr>
          <p:cNvPr id="2050" name="Picture 2">
            <a:extLst>
              <a:ext uri="{FF2B5EF4-FFF2-40B4-BE49-F238E27FC236}">
                <a16:creationId xmlns:a16="http://schemas.microsoft.com/office/drawing/2014/main" id="{3C5F62E4-7AB8-E563-866C-DF39D68F6BD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919432"/>
            <a:ext cx="2912053" cy="19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84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ED0CD-2CA7-4214-9904-0FF724D916B7}"/>
              </a:ext>
            </a:extLst>
          </p:cNvPr>
          <p:cNvSpPr>
            <a:spLocks noGrp="1"/>
          </p:cNvSpPr>
          <p:nvPr>
            <p:ph type="title"/>
          </p:nvPr>
        </p:nvSpPr>
        <p:spPr>
          <a:xfrm>
            <a:off x="810001" y="78544"/>
            <a:ext cx="10571998" cy="970450"/>
          </a:xfrm>
        </p:spPr>
        <p:txBody>
          <a:bodyPr/>
          <a:lstStyle/>
          <a:p>
            <a:pPr marL="1028700" indent="-1028700">
              <a:buFont typeface="+mj-lt"/>
              <a:buAutoNum type="romanUcPeriod" startAt="3"/>
            </a:pPr>
            <a:r>
              <a:rPr lang="fr-FR" sz="4800" dirty="0"/>
              <a:t>Présentation du jeu de données</a:t>
            </a:r>
          </a:p>
        </p:txBody>
      </p:sp>
      <p:sp>
        <p:nvSpPr>
          <p:cNvPr id="4" name="Espace réservé du numéro de diapositive 3">
            <a:extLst>
              <a:ext uri="{FF2B5EF4-FFF2-40B4-BE49-F238E27FC236}">
                <a16:creationId xmlns:a16="http://schemas.microsoft.com/office/drawing/2014/main" id="{B87FB3F6-A9B6-4AC1-9149-4948E193990F}"/>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3" name="Rectangle : coins arrondis 2">
            <a:extLst>
              <a:ext uri="{FF2B5EF4-FFF2-40B4-BE49-F238E27FC236}">
                <a16:creationId xmlns:a16="http://schemas.microsoft.com/office/drawing/2014/main" id="{39ACAE01-C10F-85E9-8A5F-78CE9465E9DB}"/>
              </a:ext>
            </a:extLst>
          </p:cNvPr>
          <p:cNvSpPr/>
          <p:nvPr/>
        </p:nvSpPr>
        <p:spPr>
          <a:xfrm>
            <a:off x="47779" y="1009570"/>
            <a:ext cx="2880446" cy="45258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n w="0"/>
                <a:solidFill>
                  <a:schemeClr val="tx1"/>
                </a:solidFill>
                <a:effectLst>
                  <a:outerShdw blurRad="38100" dist="19050" dir="2700000" algn="tl" rotWithShape="0">
                    <a:schemeClr val="dk1">
                      <a:alpha val="40000"/>
                    </a:schemeClr>
                  </a:outerShdw>
                </a:effectLst>
              </a:rPr>
              <a:t>DATASET</a:t>
            </a:r>
          </a:p>
        </p:txBody>
      </p:sp>
      <p:sp>
        <p:nvSpPr>
          <p:cNvPr id="6" name="Rectangle : coins arrondis 5">
            <a:extLst>
              <a:ext uri="{FF2B5EF4-FFF2-40B4-BE49-F238E27FC236}">
                <a16:creationId xmlns:a16="http://schemas.microsoft.com/office/drawing/2014/main" id="{EDD001C1-8C5F-AF4A-29F1-9EF1E9285E06}"/>
              </a:ext>
            </a:extLst>
          </p:cNvPr>
          <p:cNvSpPr/>
          <p:nvPr/>
        </p:nvSpPr>
        <p:spPr>
          <a:xfrm>
            <a:off x="47779" y="5352539"/>
            <a:ext cx="2943142" cy="45258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ln w="0"/>
                <a:solidFill>
                  <a:schemeClr val="tx1"/>
                </a:solidFill>
                <a:effectLst>
                  <a:outerShdw blurRad="38100" dist="19050" dir="2700000" algn="tl" rotWithShape="0">
                    <a:schemeClr val="dk1">
                      <a:alpha val="40000"/>
                    </a:schemeClr>
                  </a:outerShdw>
                </a:effectLst>
              </a:rPr>
              <a:t>1050 lignes</a:t>
            </a:r>
          </a:p>
          <a:p>
            <a:pPr algn="ctr"/>
            <a:r>
              <a:rPr lang="fr-FR" sz="1200" b="1" dirty="0">
                <a:ln w="0"/>
                <a:solidFill>
                  <a:schemeClr val="tx1"/>
                </a:solidFill>
                <a:effectLst>
                  <a:outerShdw blurRad="38100" dist="19050" dir="2700000" algn="tl" rotWithShape="0">
                    <a:schemeClr val="dk1">
                      <a:alpha val="40000"/>
                    </a:schemeClr>
                  </a:outerShdw>
                </a:effectLst>
              </a:rPr>
              <a:t>15 colonnes</a:t>
            </a:r>
          </a:p>
        </p:txBody>
      </p:sp>
      <p:sp>
        <p:nvSpPr>
          <p:cNvPr id="7" name="Rectangle : coins arrondis 6">
            <a:extLst>
              <a:ext uri="{FF2B5EF4-FFF2-40B4-BE49-F238E27FC236}">
                <a16:creationId xmlns:a16="http://schemas.microsoft.com/office/drawing/2014/main" id="{DB757575-C495-D626-E331-916E23DAB001}"/>
              </a:ext>
            </a:extLst>
          </p:cNvPr>
          <p:cNvSpPr/>
          <p:nvPr/>
        </p:nvSpPr>
        <p:spPr>
          <a:xfrm>
            <a:off x="3952075" y="1062277"/>
            <a:ext cx="6604000" cy="39390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ln w="22225">
                  <a:solidFill>
                    <a:schemeClr val="accent2"/>
                  </a:solidFill>
                  <a:prstDash val="solid"/>
                </a:ln>
                <a:solidFill>
                  <a:schemeClr val="accent2">
                    <a:lumMod val="40000"/>
                    <a:lumOff val="60000"/>
                  </a:schemeClr>
                </a:solidFill>
              </a:rPr>
              <a:t>Utilisation de 3 features pertinents du jeu de données</a:t>
            </a:r>
          </a:p>
        </p:txBody>
      </p:sp>
      <p:sp>
        <p:nvSpPr>
          <p:cNvPr id="8" name="Rectangle : coins arrondis 7">
            <a:extLst>
              <a:ext uri="{FF2B5EF4-FFF2-40B4-BE49-F238E27FC236}">
                <a16:creationId xmlns:a16="http://schemas.microsoft.com/office/drawing/2014/main" id="{C11788A0-90DF-6F13-6C62-D929B92BBEBC}"/>
              </a:ext>
            </a:extLst>
          </p:cNvPr>
          <p:cNvSpPr/>
          <p:nvPr/>
        </p:nvSpPr>
        <p:spPr>
          <a:xfrm>
            <a:off x="3270768" y="1654397"/>
            <a:ext cx="7407563" cy="31901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w="0"/>
                <a:solidFill>
                  <a:schemeClr val="tx1"/>
                </a:solidFill>
                <a:effectLst>
                  <a:outerShdw blurRad="38100" dist="19050" dir="2700000" algn="tl" rotWithShape="0">
                    <a:schemeClr val="dk1">
                      <a:alpha val="40000"/>
                    </a:schemeClr>
                  </a:outerShdw>
                </a:effectLst>
              </a:rPr>
              <a:t>Exemple du premier article de notre jeu de données</a:t>
            </a:r>
          </a:p>
        </p:txBody>
      </p:sp>
      <p:sp>
        <p:nvSpPr>
          <p:cNvPr id="9" name="Flèche : droite 8">
            <a:extLst>
              <a:ext uri="{FF2B5EF4-FFF2-40B4-BE49-F238E27FC236}">
                <a16:creationId xmlns:a16="http://schemas.microsoft.com/office/drawing/2014/main" id="{B06824E8-46D7-31CB-0A76-F032FE139F7C}"/>
              </a:ext>
            </a:extLst>
          </p:cNvPr>
          <p:cNvSpPr/>
          <p:nvPr/>
        </p:nvSpPr>
        <p:spPr>
          <a:xfrm>
            <a:off x="2992187" y="1163195"/>
            <a:ext cx="895926" cy="17871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7" name="Groupe 56">
            <a:extLst>
              <a:ext uri="{FF2B5EF4-FFF2-40B4-BE49-F238E27FC236}">
                <a16:creationId xmlns:a16="http://schemas.microsoft.com/office/drawing/2014/main" id="{8374A633-6091-9A53-99C9-B1A934D11F21}"/>
              </a:ext>
            </a:extLst>
          </p:cNvPr>
          <p:cNvGrpSpPr/>
          <p:nvPr/>
        </p:nvGrpSpPr>
        <p:grpSpPr>
          <a:xfrm>
            <a:off x="14611" y="1587223"/>
            <a:ext cx="2977576" cy="3712060"/>
            <a:chOff x="14611" y="1587223"/>
            <a:chExt cx="2868100" cy="3683554"/>
          </a:xfrm>
        </p:grpSpPr>
        <p:sp>
          <p:nvSpPr>
            <p:cNvPr id="5" name="Rectangle : coins arrondis 4">
              <a:extLst>
                <a:ext uri="{FF2B5EF4-FFF2-40B4-BE49-F238E27FC236}">
                  <a16:creationId xmlns:a16="http://schemas.microsoft.com/office/drawing/2014/main" id="{5769F742-3E41-A5D9-B7CC-36A0286B38DE}"/>
                </a:ext>
              </a:extLst>
            </p:cNvPr>
            <p:cNvSpPr/>
            <p:nvPr/>
          </p:nvSpPr>
          <p:spPr>
            <a:xfrm>
              <a:off x="47779" y="1587223"/>
              <a:ext cx="2834932" cy="368355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err="1">
                  <a:solidFill>
                    <a:schemeClr val="tx1"/>
                  </a:solidFill>
                </a:rPr>
                <a:t>Uniq_id</a:t>
              </a:r>
              <a:endParaRPr lang="fr-FR" sz="1400" b="1" dirty="0">
                <a:solidFill>
                  <a:schemeClr val="tx1"/>
                </a:solidFill>
              </a:endParaRPr>
            </a:p>
            <a:p>
              <a:pPr algn="ctr"/>
              <a:r>
                <a:rPr lang="fr-FR" sz="1400" b="1" dirty="0" err="1">
                  <a:solidFill>
                    <a:schemeClr val="tx1"/>
                  </a:solidFill>
                </a:rPr>
                <a:t>Crawl_timestamp</a:t>
              </a:r>
              <a:endParaRPr lang="fr-FR" sz="1400" b="1" dirty="0">
                <a:solidFill>
                  <a:schemeClr val="tx1"/>
                </a:solidFill>
              </a:endParaRPr>
            </a:p>
            <a:p>
              <a:pPr algn="ctr"/>
              <a:r>
                <a:rPr lang="fr-FR" sz="1400" b="1" dirty="0" err="1">
                  <a:solidFill>
                    <a:schemeClr val="tx1"/>
                  </a:solidFill>
                </a:rPr>
                <a:t>Product_url</a:t>
              </a:r>
              <a:endParaRPr lang="fr-FR" sz="1400" b="1" dirty="0">
                <a:solidFill>
                  <a:schemeClr val="tx1"/>
                </a:solidFill>
              </a:endParaRPr>
            </a:p>
            <a:p>
              <a:pPr algn="ctr"/>
              <a:r>
                <a:rPr lang="fr-FR" sz="1400" b="1" dirty="0" err="1">
                  <a:solidFill>
                    <a:schemeClr val="tx1"/>
                  </a:solidFill>
                </a:rPr>
                <a:t>Product_name</a:t>
              </a:r>
              <a:endParaRPr lang="fr-FR" sz="1400" b="1" dirty="0">
                <a:solidFill>
                  <a:schemeClr val="tx1"/>
                </a:solidFill>
              </a:endParaRPr>
            </a:p>
            <a:p>
              <a:pPr algn="ctr"/>
              <a:r>
                <a:rPr lang="fr-FR" sz="1400" b="1" dirty="0" err="1">
                  <a:solidFill>
                    <a:schemeClr val="tx1"/>
                  </a:solidFill>
                </a:rPr>
                <a:t>Product_category_tree</a:t>
              </a:r>
              <a:endParaRPr lang="fr-FR" sz="1400" b="1" dirty="0">
                <a:solidFill>
                  <a:schemeClr val="tx1"/>
                </a:solidFill>
              </a:endParaRPr>
            </a:p>
            <a:p>
              <a:pPr algn="ctr"/>
              <a:r>
                <a:rPr lang="fr-FR" sz="1400" b="1" dirty="0" err="1">
                  <a:solidFill>
                    <a:schemeClr val="tx1"/>
                  </a:solidFill>
                </a:rPr>
                <a:t>Pid</a:t>
              </a:r>
              <a:endParaRPr lang="fr-FR" sz="1400" b="1" dirty="0">
                <a:solidFill>
                  <a:schemeClr val="tx1"/>
                </a:solidFill>
              </a:endParaRPr>
            </a:p>
            <a:p>
              <a:pPr algn="ctr"/>
              <a:r>
                <a:rPr lang="fr-FR" sz="1400" b="1" dirty="0" err="1">
                  <a:solidFill>
                    <a:schemeClr val="tx1"/>
                  </a:solidFill>
                </a:rPr>
                <a:t>Retail_price</a:t>
              </a:r>
              <a:endParaRPr lang="fr-FR" sz="1400" b="1" dirty="0">
                <a:solidFill>
                  <a:schemeClr val="tx1"/>
                </a:solidFill>
              </a:endParaRPr>
            </a:p>
            <a:p>
              <a:pPr algn="ctr"/>
              <a:r>
                <a:rPr lang="fr-FR" sz="1400" b="1" dirty="0" err="1">
                  <a:solidFill>
                    <a:schemeClr val="tx1"/>
                  </a:solidFill>
                </a:rPr>
                <a:t>Discounted_price</a:t>
              </a:r>
              <a:endParaRPr lang="fr-FR" sz="1400" b="1" dirty="0">
                <a:solidFill>
                  <a:schemeClr val="tx1"/>
                </a:solidFill>
              </a:endParaRPr>
            </a:p>
            <a:p>
              <a:pPr algn="ctr"/>
              <a:r>
                <a:rPr lang="fr-FR" sz="1400" b="1" dirty="0">
                  <a:solidFill>
                    <a:schemeClr val="tx1"/>
                  </a:solidFill>
                </a:rPr>
                <a:t>Image</a:t>
              </a:r>
            </a:p>
            <a:p>
              <a:pPr algn="ctr"/>
              <a:r>
                <a:rPr lang="fr-FR" sz="1400" b="1" dirty="0" err="1">
                  <a:solidFill>
                    <a:schemeClr val="tx1"/>
                  </a:solidFill>
                </a:rPr>
                <a:t>Is_FK_Advantage_product</a:t>
              </a:r>
              <a:endParaRPr lang="fr-FR" sz="1400" b="1" dirty="0">
                <a:solidFill>
                  <a:schemeClr val="tx1"/>
                </a:solidFill>
              </a:endParaRPr>
            </a:p>
            <a:p>
              <a:pPr algn="ctr"/>
              <a:r>
                <a:rPr lang="fr-FR" sz="1400" b="1" dirty="0">
                  <a:solidFill>
                    <a:schemeClr val="tx1"/>
                  </a:solidFill>
                </a:rPr>
                <a:t>Description</a:t>
              </a:r>
            </a:p>
            <a:p>
              <a:pPr algn="ctr"/>
              <a:r>
                <a:rPr lang="fr-FR" sz="1400" b="1" dirty="0" err="1">
                  <a:solidFill>
                    <a:schemeClr val="tx1"/>
                  </a:solidFill>
                </a:rPr>
                <a:t>Product_rating</a:t>
              </a:r>
              <a:endParaRPr lang="fr-FR" sz="1400" b="1" dirty="0">
                <a:solidFill>
                  <a:schemeClr val="tx1"/>
                </a:solidFill>
              </a:endParaRPr>
            </a:p>
            <a:p>
              <a:pPr algn="ctr"/>
              <a:r>
                <a:rPr lang="fr-FR" sz="1400" b="1" dirty="0" err="1">
                  <a:solidFill>
                    <a:schemeClr val="tx1"/>
                  </a:solidFill>
                </a:rPr>
                <a:t>Overall_rating</a:t>
              </a:r>
              <a:endParaRPr lang="fr-FR" sz="1400" b="1" dirty="0">
                <a:solidFill>
                  <a:schemeClr val="tx1"/>
                </a:solidFill>
              </a:endParaRPr>
            </a:p>
            <a:p>
              <a:pPr algn="ctr"/>
              <a:r>
                <a:rPr lang="fr-FR" sz="1400" b="1" dirty="0">
                  <a:solidFill>
                    <a:schemeClr val="tx1"/>
                  </a:solidFill>
                </a:rPr>
                <a:t>Brand</a:t>
              </a:r>
            </a:p>
            <a:p>
              <a:pPr algn="ctr"/>
              <a:r>
                <a:rPr lang="fr-FR" sz="1400" b="1" dirty="0" err="1">
                  <a:solidFill>
                    <a:schemeClr val="tx1"/>
                  </a:solidFill>
                </a:rPr>
                <a:t>Product_specifications</a:t>
              </a:r>
              <a:endParaRPr lang="fr-FR" sz="1400" b="1" dirty="0">
                <a:solidFill>
                  <a:schemeClr val="tx1"/>
                </a:solidFill>
              </a:endParaRPr>
            </a:p>
            <a:p>
              <a:pPr algn="ctr"/>
              <a:endParaRPr lang="fr-FR" sz="1600" b="1" dirty="0">
                <a:solidFill>
                  <a:schemeClr val="tx1"/>
                </a:solidFill>
              </a:endParaRPr>
            </a:p>
          </p:txBody>
        </p:sp>
        <p:sp>
          <p:nvSpPr>
            <p:cNvPr id="10" name="Ellipse 9">
              <a:extLst>
                <a:ext uri="{FF2B5EF4-FFF2-40B4-BE49-F238E27FC236}">
                  <a16:creationId xmlns:a16="http://schemas.microsoft.com/office/drawing/2014/main" id="{9317D9FD-FD2A-F220-FBEA-9E87DE92F974}"/>
                </a:ext>
              </a:extLst>
            </p:cNvPr>
            <p:cNvSpPr/>
            <p:nvPr/>
          </p:nvSpPr>
          <p:spPr>
            <a:xfrm>
              <a:off x="26315" y="3822476"/>
              <a:ext cx="2834932" cy="28185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F8122C1-713A-A430-653B-97FA871BB36E}"/>
                </a:ext>
              </a:extLst>
            </p:cNvPr>
            <p:cNvSpPr/>
            <p:nvPr/>
          </p:nvSpPr>
          <p:spPr>
            <a:xfrm>
              <a:off x="14611" y="2501386"/>
              <a:ext cx="2834932" cy="28185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956D95A7-D009-FE9C-F2BF-CC748AA11EE1}"/>
                </a:ext>
              </a:extLst>
            </p:cNvPr>
            <p:cNvSpPr/>
            <p:nvPr/>
          </p:nvSpPr>
          <p:spPr>
            <a:xfrm>
              <a:off x="14611" y="3415184"/>
              <a:ext cx="2834932" cy="25978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w="38100">
                  <a:solidFill>
                    <a:schemeClr val="tx1"/>
                  </a:solidFill>
                </a:ln>
                <a:solidFill>
                  <a:schemeClr val="bg1"/>
                </a:solidFill>
              </a:endParaRPr>
            </a:p>
          </p:txBody>
        </p:sp>
      </p:grpSp>
      <p:pic>
        <p:nvPicPr>
          <p:cNvPr id="17" name="Image 16">
            <a:extLst>
              <a:ext uri="{FF2B5EF4-FFF2-40B4-BE49-F238E27FC236}">
                <a16:creationId xmlns:a16="http://schemas.microsoft.com/office/drawing/2014/main" id="{01E5994A-8510-0F89-FB25-C014841A5B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21362" y="2531816"/>
            <a:ext cx="3306373" cy="3306373"/>
          </a:xfrm>
          <a:prstGeom prst="rect">
            <a:avLst/>
          </a:prstGeom>
        </p:spPr>
      </p:pic>
      <p:cxnSp>
        <p:nvCxnSpPr>
          <p:cNvPr id="19" name="Connecteur droit avec flèche 18">
            <a:extLst>
              <a:ext uri="{FF2B5EF4-FFF2-40B4-BE49-F238E27FC236}">
                <a16:creationId xmlns:a16="http://schemas.microsoft.com/office/drawing/2014/main" id="{4FC47C5E-1023-C3EB-F466-4E4E560D2BE4}"/>
              </a:ext>
            </a:extLst>
          </p:cNvPr>
          <p:cNvCxnSpPr>
            <a:cxnSpLocks/>
            <a:stCxn id="13" idx="6"/>
            <a:endCxn id="17" idx="1"/>
          </p:cNvCxnSpPr>
          <p:nvPr/>
        </p:nvCxnSpPr>
        <p:spPr>
          <a:xfrm>
            <a:off x="2957753" y="3560228"/>
            <a:ext cx="2363609" cy="62477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a:extLst>
              <a:ext uri="{FF2B5EF4-FFF2-40B4-BE49-F238E27FC236}">
                <a16:creationId xmlns:a16="http://schemas.microsoft.com/office/drawing/2014/main" id="{5ABD0E5F-10EE-E67E-C8DB-692D56BABE3F}"/>
              </a:ext>
            </a:extLst>
          </p:cNvPr>
          <p:cNvSpPr txBox="1"/>
          <p:nvPr/>
        </p:nvSpPr>
        <p:spPr>
          <a:xfrm>
            <a:off x="0" y="5848430"/>
            <a:ext cx="12191999" cy="1061829"/>
          </a:xfrm>
          <a:prstGeom prst="rect">
            <a:avLst/>
          </a:prstGeom>
          <a:noFill/>
        </p:spPr>
        <p:txBody>
          <a:bodyPr wrap="square" rtlCol="0">
            <a:spAutoFit/>
          </a:bodyPr>
          <a:lstStyle/>
          <a:p>
            <a:r>
              <a:rPr lang="en-US" sz="900" dirty="0"/>
              <a:t>Key Features of Elegance Polyester Multicolor Abstract Eyelet Door Curtain Floral Curtain, Elegance Polyester Multicolor Abstract Eyelet Door Curtain (213 cm in Height, Pack of 2) Price: Rs. 899 This curtain enhances the look of the interiors. This curtain is made from 100% high quality polyester fabric. It features an eyelet style stitch with Metal </a:t>
            </a:r>
            <a:r>
              <a:rPr lang="en-US" sz="900" dirty="0" err="1"/>
              <a:t>Ring.It</a:t>
            </a:r>
            <a:r>
              <a:rPr lang="en-US" sz="900" dirty="0"/>
              <a:t> makes the room environment romantic and loving. This curtain is ant- wrinkle and anti shrinkage and have elegant </a:t>
            </a:r>
            <a:r>
              <a:rPr lang="en-US" sz="900" dirty="0" err="1"/>
              <a:t>apparance.Give</a:t>
            </a:r>
            <a:r>
              <a:rPr lang="en-US" sz="900" dirty="0"/>
              <a:t> your home a bright and modernistic appeal with these designs. The surreal attention is sure to steal hearts. These contemporary eyelet and valance curtains slide smoothly so when you draw them apart first thing in the morning to welcome the bright sun rays you want to wish good morning to the whole world and when you draw them close in the evening, you create the most special moments of joyous beauty given by the soothing prints. Bring home the elegant curtain that softly filters light in your room so that you get the right amount of sunlight., Specifications of Elegance Polyester Multicolor Abstract Eyelet Door Curtain (213 cm in Height, Pack of 2) General Brand Elegance Designed For Door Type Eyelet Model Name Abstract Polyester Door Curtain Set Of 2 Model ID Duster25 Color Multicolor Dimensions Length 213 cm In the Box Number of Contents in Sales Package Pack of 2 Sales Package 2 Curtains Body &amp; Design Material Polyester</a:t>
            </a:r>
            <a:endParaRPr lang="fr-FR" sz="900" dirty="0"/>
          </a:p>
        </p:txBody>
      </p:sp>
      <p:cxnSp>
        <p:nvCxnSpPr>
          <p:cNvPr id="29" name="Connecteur droit avec flèche 28">
            <a:extLst>
              <a:ext uri="{FF2B5EF4-FFF2-40B4-BE49-F238E27FC236}">
                <a16:creationId xmlns:a16="http://schemas.microsoft.com/office/drawing/2014/main" id="{A6FC0891-C895-3B40-BCD3-1937E457E3AC}"/>
              </a:ext>
            </a:extLst>
          </p:cNvPr>
          <p:cNvCxnSpPr>
            <a:cxnSpLocks/>
            <a:stCxn id="10" idx="6"/>
          </p:cNvCxnSpPr>
          <p:nvPr/>
        </p:nvCxnSpPr>
        <p:spPr>
          <a:xfrm>
            <a:off x="2969904" y="3981792"/>
            <a:ext cx="1823769" cy="1976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a:extLst>
              <a:ext uri="{FF2B5EF4-FFF2-40B4-BE49-F238E27FC236}">
                <a16:creationId xmlns:a16="http://schemas.microsoft.com/office/drawing/2014/main" id="{61C3740A-19EC-6351-2EFB-3804909EA162}"/>
              </a:ext>
            </a:extLst>
          </p:cNvPr>
          <p:cNvSpPr>
            <a:spLocks noChangeArrowheads="1"/>
          </p:cNvSpPr>
          <p:nvPr/>
        </p:nvSpPr>
        <p:spPr bwMode="auto">
          <a:xfrm>
            <a:off x="3888113" y="2126480"/>
            <a:ext cx="8103754" cy="3190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Courier New" panose="02070309020205020404" pitchFamily="49" charset="0"/>
              </a:rPr>
              <a:t>"Home Furnishing &gt;&gt; Curtains &amp; Accessories &gt;&gt; Curtains &gt;&gt; Elegance Polyester Multicolor Abstract Eyelet Do..."</a:t>
            </a: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cxnSp>
        <p:nvCxnSpPr>
          <p:cNvPr id="51" name="Connecteur droit avec flèche 50">
            <a:extLst>
              <a:ext uri="{FF2B5EF4-FFF2-40B4-BE49-F238E27FC236}">
                <a16:creationId xmlns:a16="http://schemas.microsoft.com/office/drawing/2014/main" id="{F46D3E39-7EB0-023B-EFBD-4E149BCAD30E}"/>
              </a:ext>
            </a:extLst>
          </p:cNvPr>
          <p:cNvCxnSpPr>
            <a:cxnSpLocks/>
            <a:stCxn id="12" idx="6"/>
            <a:endCxn id="49" idx="1"/>
          </p:cNvCxnSpPr>
          <p:nvPr/>
        </p:nvCxnSpPr>
        <p:spPr>
          <a:xfrm flipV="1">
            <a:off x="2957753" y="2285986"/>
            <a:ext cx="930360" cy="3644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14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51">
            <a:extLst>
              <a:ext uri="{FF2B5EF4-FFF2-40B4-BE49-F238E27FC236}">
                <a16:creationId xmlns:a16="http://schemas.microsoft.com/office/drawing/2014/main" id="{BA2C680C-685B-4E45-9E77-20753051E6B8}"/>
              </a:ext>
            </a:extLst>
          </p:cNvPr>
          <p:cNvSpPr>
            <a:spLocks noGrp="1"/>
          </p:cNvSpPr>
          <p:nvPr>
            <p:ph type="title"/>
          </p:nvPr>
        </p:nvSpPr>
        <p:spPr>
          <a:xfrm>
            <a:off x="939309" y="396605"/>
            <a:ext cx="10571998" cy="970450"/>
          </a:xfrm>
        </p:spPr>
        <p:txBody>
          <a:bodyPr/>
          <a:lstStyle/>
          <a:p>
            <a:pPr marL="857250" indent="-857250">
              <a:buFont typeface="+mj-lt"/>
              <a:buAutoNum type="romanUcPeriod" startAt="4"/>
            </a:pPr>
            <a:r>
              <a:rPr lang="fr-FR" sz="3200" b="1" dirty="0">
                <a:solidFill>
                  <a:schemeClr val="bg1"/>
                </a:solidFill>
                <a:cs typeface="Arial" panose="020B0604020202020204" pitchFamily="34" charset="0"/>
                <a:sym typeface="Wingdings" panose="05000000000000000000" pitchFamily="2" charset="2"/>
              </a:rPr>
              <a:t>Clustering des données textuelles et Visuelles</a:t>
            </a:r>
            <a:br>
              <a:rPr lang="fr-FR" sz="4400" b="1" dirty="0">
                <a:solidFill>
                  <a:srgbClr val="002060"/>
                </a:solidFill>
                <a:cs typeface="Arial" panose="020B0604020202020204" pitchFamily="34" charset="0"/>
                <a:sym typeface="Wingdings" panose="05000000000000000000" pitchFamily="2" charset="2"/>
              </a:rPr>
            </a:br>
            <a:endParaRPr lang="fr-FR" sz="4400" dirty="0"/>
          </a:p>
        </p:txBody>
      </p:sp>
      <p:sp>
        <p:nvSpPr>
          <p:cNvPr id="5" name="Espace réservé du numéro de diapositive 4">
            <a:extLst>
              <a:ext uri="{FF2B5EF4-FFF2-40B4-BE49-F238E27FC236}">
                <a16:creationId xmlns:a16="http://schemas.microsoft.com/office/drawing/2014/main" id="{A6A82B1F-6EDC-4CEB-96A3-029F80A24FA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smtClean="0">
                <a:ln>
                  <a:noFill/>
                </a:ln>
                <a:solidFill>
                  <a:srgbClr val="3494BA"/>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2000" b="0" i="0" u="none" strike="noStrike" kern="1200" cap="none" spc="0" normalizeH="0" baseline="0" noProof="0" dirty="0">
              <a:ln>
                <a:noFill/>
              </a:ln>
              <a:solidFill>
                <a:srgbClr val="3494BA"/>
              </a:solidFill>
              <a:effectLst/>
              <a:uLnTx/>
              <a:uFillTx/>
              <a:latin typeface="Century Gothic" panose="020B0502020202020204"/>
              <a:ea typeface="+mn-ea"/>
              <a:cs typeface="+mn-cs"/>
            </a:endParaRPr>
          </a:p>
        </p:txBody>
      </p:sp>
      <p:sp>
        <p:nvSpPr>
          <p:cNvPr id="3" name="Rectangle : coins arrondis 2">
            <a:extLst>
              <a:ext uri="{FF2B5EF4-FFF2-40B4-BE49-F238E27FC236}">
                <a16:creationId xmlns:a16="http://schemas.microsoft.com/office/drawing/2014/main" id="{FB3ED396-890F-A4A8-8C65-2ADE23AF6C68}"/>
              </a:ext>
            </a:extLst>
          </p:cNvPr>
          <p:cNvSpPr/>
          <p:nvPr/>
        </p:nvSpPr>
        <p:spPr>
          <a:xfrm>
            <a:off x="48982" y="2102650"/>
            <a:ext cx="11998035" cy="914400"/>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rtlCol="0" anchor="ctr"/>
          <a:lstStyle/>
          <a:p>
            <a:r>
              <a:rPr lang="fr-FR" b="1" u="sng" dirty="0"/>
              <a:t>Construction clustering</a:t>
            </a:r>
            <a:r>
              <a:rPr lang="fr-FR" b="1" dirty="0"/>
              <a:t>:</a:t>
            </a:r>
          </a:p>
          <a:p>
            <a:r>
              <a:rPr lang="fr-FR" b="1" dirty="0"/>
              <a:t>Le clustering a été effectué par un algorithme de clustering type </a:t>
            </a:r>
            <a:r>
              <a:rPr lang="fr-FR" b="1" dirty="0" err="1"/>
              <a:t>Kmeans</a:t>
            </a:r>
            <a:r>
              <a:rPr lang="fr-FR" b="1" dirty="0"/>
              <a:t>.</a:t>
            </a:r>
          </a:p>
        </p:txBody>
      </p:sp>
      <p:sp>
        <p:nvSpPr>
          <p:cNvPr id="6" name="Rectangle : coins arrondis 5">
            <a:extLst>
              <a:ext uri="{FF2B5EF4-FFF2-40B4-BE49-F238E27FC236}">
                <a16:creationId xmlns:a16="http://schemas.microsoft.com/office/drawing/2014/main" id="{4ECECE8B-296A-B13E-B991-D5E1C7F9B36D}"/>
              </a:ext>
            </a:extLst>
          </p:cNvPr>
          <p:cNvSpPr/>
          <p:nvPr/>
        </p:nvSpPr>
        <p:spPr>
          <a:xfrm>
            <a:off x="48982" y="3266902"/>
            <a:ext cx="11949053" cy="1936718"/>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t="100000"/>
            </a:path>
            <a:tileRect r="-100000" b="-100000"/>
          </a:gradFill>
          <a:effectLst>
            <a:reflection blurRad="6350" stA="52000" endA="300" endPos="35000" dir="5400000" sy="-100000" algn="bl" rotWithShape="0"/>
          </a:effectLst>
        </p:spPr>
        <p:style>
          <a:lnRef idx="2">
            <a:schemeClr val="accent6"/>
          </a:lnRef>
          <a:fillRef idx="1">
            <a:schemeClr val="lt1"/>
          </a:fillRef>
          <a:effectRef idx="0">
            <a:schemeClr val="accent6"/>
          </a:effectRef>
          <a:fontRef idx="minor">
            <a:schemeClr val="dk1"/>
          </a:fontRef>
        </p:style>
        <p:txBody>
          <a:bodyPr rtlCol="0" anchor="ctr"/>
          <a:lstStyle/>
          <a:p>
            <a:pPr algn="l"/>
            <a:endParaRPr lang="fr-FR" sz="1800" b="0" i="0" u="none" strike="noStrike" baseline="0" dirty="0">
              <a:solidFill>
                <a:srgbClr val="000000"/>
              </a:solidFill>
              <a:latin typeface="Corbel" panose="020B0503020204020204" pitchFamily="34" charset="0"/>
            </a:endParaRPr>
          </a:p>
          <a:p>
            <a:r>
              <a:rPr lang="fr-FR" sz="1800" b="1" i="0" u="sng" strike="noStrike" baseline="0" dirty="0" err="1">
                <a:latin typeface="Corbel" panose="020B0503020204020204" pitchFamily="34" charset="0"/>
              </a:rPr>
              <a:t>AdjustedRand</a:t>
            </a:r>
            <a:r>
              <a:rPr lang="fr-FR" sz="1800" b="1" i="0" u="sng" strike="noStrike" baseline="0" dirty="0">
                <a:latin typeface="Corbel" panose="020B0503020204020204" pitchFamily="34" charset="0"/>
              </a:rPr>
              <a:t> Index (ARI) :</a:t>
            </a:r>
          </a:p>
          <a:p>
            <a:r>
              <a:rPr lang="fr-FR" sz="1800" b="1" i="0" u="none" strike="noStrike" baseline="0" dirty="0">
                <a:latin typeface="Arial" panose="020B0604020202020204" pitchFamily="34" charset="0"/>
              </a:rPr>
              <a:t>•</a:t>
            </a:r>
            <a:r>
              <a:rPr lang="fr-FR" sz="1800" b="1" i="0" u="none" strike="noStrike" baseline="0" dirty="0">
                <a:latin typeface="Corbel" panose="020B0503020204020204" pitchFamily="34" charset="0"/>
              </a:rPr>
              <a:t>L’ARI permet d’évaluer si les 7 groupes formés par le k-</a:t>
            </a:r>
            <a:r>
              <a:rPr lang="fr-FR" sz="1800" b="1" i="0" u="none" strike="noStrike" baseline="0" dirty="0" err="1">
                <a:latin typeface="Corbel" panose="020B0503020204020204" pitchFamily="34" charset="0"/>
              </a:rPr>
              <a:t>means</a:t>
            </a:r>
            <a:r>
              <a:rPr lang="fr-FR" sz="1800" b="1" i="0" u="none" strike="noStrike" baseline="0" dirty="0">
                <a:latin typeface="Corbel" panose="020B0503020204020204" pitchFamily="34" charset="0"/>
              </a:rPr>
              <a:t> correspondent à nos 7 catégories initiales (sous_cat_1).</a:t>
            </a:r>
          </a:p>
          <a:p>
            <a:r>
              <a:rPr lang="fr-FR" sz="1800" b="1" i="0" u="none" strike="noStrike" baseline="0" dirty="0">
                <a:latin typeface="Arial" panose="020B0604020202020204" pitchFamily="34" charset="0"/>
              </a:rPr>
              <a:t>•</a:t>
            </a:r>
            <a:r>
              <a:rPr lang="fr-FR" sz="1800" b="1" i="0" u="none" strike="noStrike" baseline="0" dirty="0">
                <a:latin typeface="Corbel" panose="020B0503020204020204" pitchFamily="34" charset="0"/>
              </a:rPr>
              <a:t>IL est compris entre 0 et, sachant que 1 est un clustering qui correspond exactement à nos catégories initiales</a:t>
            </a:r>
            <a:r>
              <a:rPr lang="fr-FR" sz="1800" b="0" i="0" u="none" strike="noStrike" baseline="0" dirty="0">
                <a:latin typeface="Corbel" panose="020B0503020204020204" pitchFamily="34" charset="0"/>
              </a:rPr>
              <a:t>. </a:t>
            </a:r>
          </a:p>
          <a:p>
            <a:pPr algn="ctr"/>
            <a:endParaRPr lang="fr-FR" dirty="0"/>
          </a:p>
        </p:txBody>
      </p:sp>
      <p:sp>
        <p:nvSpPr>
          <p:cNvPr id="7" name="Rectangle : coins arrondis 6">
            <a:extLst>
              <a:ext uri="{FF2B5EF4-FFF2-40B4-BE49-F238E27FC236}">
                <a16:creationId xmlns:a16="http://schemas.microsoft.com/office/drawing/2014/main" id="{65E5C322-65DC-D6F1-2F4F-6F291E776C27}"/>
              </a:ext>
            </a:extLst>
          </p:cNvPr>
          <p:cNvSpPr/>
          <p:nvPr/>
        </p:nvSpPr>
        <p:spPr>
          <a:xfrm>
            <a:off x="48983" y="5458691"/>
            <a:ext cx="11949054" cy="914400"/>
          </a:xfrm>
          <a:prstGeom prst="round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t="100000"/>
            </a:path>
            <a:tileRect r="-100000" b="-100000"/>
          </a:gradFill>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rtlCol="0" anchor="ctr"/>
          <a:lstStyle/>
          <a:p>
            <a:pPr algn="l"/>
            <a:endParaRPr lang="fr-FR" sz="1800" b="0" i="0" u="none" strike="noStrike" baseline="0" dirty="0">
              <a:solidFill>
                <a:srgbClr val="000000"/>
              </a:solidFill>
              <a:latin typeface="Corbel" panose="020B0503020204020204" pitchFamily="34" charset="0"/>
            </a:endParaRPr>
          </a:p>
          <a:p>
            <a:r>
              <a:rPr lang="fr-FR" b="1" dirty="0">
                <a:latin typeface="Corbel" panose="020B0503020204020204" pitchFamily="34" charset="0"/>
              </a:rPr>
              <a:t>Dans l’étude de faisabilité de notre projet </a:t>
            </a:r>
            <a:r>
              <a:rPr lang="fr-FR" sz="1800" b="1" i="0" u="none" strike="noStrike" baseline="0" dirty="0">
                <a:latin typeface="Corbel" panose="020B0503020204020204" pitchFamily="34" charset="0"/>
              </a:rPr>
              <a:t>, le Score ARI  a été défini comme paramètre principal d’évaluation des </a:t>
            </a:r>
            <a:r>
              <a:rPr lang="fr-FR" b="1" dirty="0">
                <a:latin typeface="Corbel" panose="020B0503020204020204" pitchFamily="34" charset="0"/>
              </a:rPr>
              <a:t>clustering générés par l’algorithme </a:t>
            </a:r>
            <a:r>
              <a:rPr lang="fr-FR" b="1" dirty="0" err="1">
                <a:latin typeface="Corbel" panose="020B0503020204020204" pitchFamily="34" charset="0"/>
              </a:rPr>
              <a:t>Kmeans</a:t>
            </a:r>
            <a:r>
              <a:rPr lang="fr-FR" b="1" dirty="0">
                <a:latin typeface="Corbel" panose="020B0503020204020204" pitchFamily="34" charset="0"/>
              </a:rPr>
              <a:t>.</a:t>
            </a:r>
            <a:endParaRPr lang="fr-FR" b="1" dirty="0"/>
          </a:p>
        </p:txBody>
      </p:sp>
    </p:spTree>
    <p:extLst>
      <p:ext uri="{BB962C8B-B14F-4D97-AF65-F5344CB8AC3E}">
        <p14:creationId xmlns:p14="http://schemas.microsoft.com/office/powerpoint/2010/main" val="1416958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B033D8DE-7783-A0AE-A6B6-DFCD7CB90E80}"/>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8" name="Titre 51">
            <a:extLst>
              <a:ext uri="{FF2B5EF4-FFF2-40B4-BE49-F238E27FC236}">
                <a16:creationId xmlns:a16="http://schemas.microsoft.com/office/drawing/2014/main" id="{05069311-DE53-FBD9-7AE9-4B75F4897E02}"/>
              </a:ext>
            </a:extLst>
          </p:cNvPr>
          <p:cNvSpPr>
            <a:spLocks noGrp="1"/>
          </p:cNvSpPr>
          <p:nvPr>
            <p:ph type="ctrTitle"/>
          </p:nvPr>
        </p:nvSpPr>
        <p:spPr>
          <a:xfrm>
            <a:off x="717261" y="119351"/>
            <a:ext cx="10572750" cy="2970212"/>
          </a:xfrm>
        </p:spPr>
        <p:txBody>
          <a:bodyPr/>
          <a:lstStyle/>
          <a:p>
            <a:pPr marL="857250" indent="-857250">
              <a:buFont typeface="+mj-lt"/>
              <a:buAutoNum type="romanUcPeriod" startAt="4"/>
            </a:pPr>
            <a:r>
              <a:rPr lang="fr-FR" sz="7200" b="1" dirty="0">
                <a:solidFill>
                  <a:schemeClr val="bg1"/>
                </a:solidFill>
                <a:cs typeface="Arial" panose="020B0604020202020204" pitchFamily="34" charset="0"/>
                <a:sym typeface="Wingdings" panose="05000000000000000000" pitchFamily="2" charset="2"/>
              </a:rPr>
              <a:t>DONNEES TEXTUELLES</a:t>
            </a:r>
            <a:br>
              <a:rPr lang="fr-FR" sz="4400" b="1" dirty="0">
                <a:solidFill>
                  <a:srgbClr val="002060"/>
                </a:solidFill>
                <a:cs typeface="Arial" panose="020B0604020202020204" pitchFamily="34" charset="0"/>
                <a:sym typeface="Wingdings" panose="05000000000000000000" pitchFamily="2" charset="2"/>
              </a:rPr>
            </a:br>
            <a:endParaRPr lang="fr-FR" sz="4400" dirty="0"/>
          </a:p>
        </p:txBody>
      </p:sp>
      <p:pic>
        <p:nvPicPr>
          <p:cNvPr id="12" name="Image 11">
            <a:extLst>
              <a:ext uri="{FF2B5EF4-FFF2-40B4-BE49-F238E27FC236}">
                <a16:creationId xmlns:a16="http://schemas.microsoft.com/office/drawing/2014/main" id="{3FC7F985-30DD-0109-06AF-7FD65E56D835}"/>
              </a:ext>
            </a:extLst>
          </p:cNvPr>
          <p:cNvPicPr>
            <a:picLocks noChangeAspect="1"/>
          </p:cNvPicPr>
          <p:nvPr/>
        </p:nvPicPr>
        <p:blipFill>
          <a:blip r:embed="rId2"/>
          <a:stretch>
            <a:fillRect/>
          </a:stretch>
        </p:blipFill>
        <p:spPr>
          <a:xfrm>
            <a:off x="3419475" y="4968150"/>
            <a:ext cx="5353050" cy="1895475"/>
          </a:xfrm>
          <a:prstGeom prst="rect">
            <a:avLst/>
          </a:prstGeom>
        </p:spPr>
      </p:pic>
    </p:spTree>
    <p:extLst>
      <p:ext uri="{BB962C8B-B14F-4D97-AF65-F5344CB8AC3E}">
        <p14:creationId xmlns:p14="http://schemas.microsoft.com/office/powerpoint/2010/main" val="483414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51">
            <a:extLst>
              <a:ext uri="{FF2B5EF4-FFF2-40B4-BE49-F238E27FC236}">
                <a16:creationId xmlns:a16="http://schemas.microsoft.com/office/drawing/2014/main" id="{BA2C680C-685B-4E45-9E77-20753051E6B8}"/>
              </a:ext>
            </a:extLst>
          </p:cNvPr>
          <p:cNvSpPr>
            <a:spLocks noGrp="1"/>
          </p:cNvSpPr>
          <p:nvPr>
            <p:ph type="title"/>
          </p:nvPr>
        </p:nvSpPr>
        <p:spPr>
          <a:xfrm>
            <a:off x="2278582" y="451513"/>
            <a:ext cx="10571998" cy="970450"/>
          </a:xfrm>
        </p:spPr>
        <p:txBody>
          <a:bodyPr/>
          <a:lstStyle/>
          <a:p>
            <a:r>
              <a:rPr lang="fr-FR" sz="4400" dirty="0">
                <a:solidFill>
                  <a:schemeClr val="bg1"/>
                </a:solidFill>
                <a:cs typeface="Arial" panose="020B0604020202020204" pitchFamily="34" charset="0"/>
                <a:sym typeface="Wingdings" panose="05000000000000000000" pitchFamily="2" charset="2"/>
              </a:rPr>
              <a:t>A_ANALYSE DES CATEGORIES</a:t>
            </a:r>
            <a:br>
              <a:rPr lang="fr-FR" sz="4400" b="1" dirty="0">
                <a:solidFill>
                  <a:srgbClr val="002060"/>
                </a:solidFill>
                <a:cs typeface="Arial" panose="020B0604020202020204" pitchFamily="34" charset="0"/>
                <a:sym typeface="Wingdings" panose="05000000000000000000" pitchFamily="2" charset="2"/>
              </a:rPr>
            </a:br>
            <a:endParaRPr lang="fr-FR" sz="4400" dirty="0"/>
          </a:p>
        </p:txBody>
      </p:sp>
      <p:sp>
        <p:nvSpPr>
          <p:cNvPr id="5" name="Espace réservé du numéro de diapositive 4">
            <a:extLst>
              <a:ext uri="{FF2B5EF4-FFF2-40B4-BE49-F238E27FC236}">
                <a16:creationId xmlns:a16="http://schemas.microsoft.com/office/drawing/2014/main" id="{A6A82B1F-6EDC-4CEB-96A3-029F80A24FA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2000" b="0" i="0" u="none" strike="noStrike" kern="1200" cap="none" spc="0" normalizeH="0" baseline="0" noProof="0" smtClean="0">
                <a:ln>
                  <a:noFill/>
                </a:ln>
                <a:solidFill>
                  <a:srgbClr val="3494BA"/>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2000" b="0" i="0" u="none" strike="noStrike" kern="1200" cap="none" spc="0" normalizeH="0" baseline="0" noProof="0" dirty="0">
              <a:ln>
                <a:noFill/>
              </a:ln>
              <a:solidFill>
                <a:srgbClr val="3494BA"/>
              </a:solidFill>
              <a:effectLst/>
              <a:uLnTx/>
              <a:uFillTx/>
              <a:latin typeface="Century Gothic" panose="020B0502020202020204"/>
              <a:ea typeface="+mn-ea"/>
              <a:cs typeface="+mn-cs"/>
            </a:endParaRPr>
          </a:p>
        </p:txBody>
      </p:sp>
      <p:sp>
        <p:nvSpPr>
          <p:cNvPr id="2" name="Rectangle : coins arrondis 1">
            <a:extLst>
              <a:ext uri="{FF2B5EF4-FFF2-40B4-BE49-F238E27FC236}">
                <a16:creationId xmlns:a16="http://schemas.microsoft.com/office/drawing/2014/main" id="{C3611D74-CF68-D61F-ADF8-034D3E14728E}"/>
              </a:ext>
            </a:extLst>
          </p:cNvPr>
          <p:cNvSpPr/>
          <p:nvPr/>
        </p:nvSpPr>
        <p:spPr>
          <a:xfrm>
            <a:off x="2078182" y="659687"/>
            <a:ext cx="10113818" cy="497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u="sng" dirty="0">
                <a:solidFill>
                  <a:schemeClr val="tx1"/>
                </a:solidFill>
              </a:rPr>
              <a:t>La </a:t>
            </a:r>
            <a:r>
              <a:rPr lang="fr-FR" b="1" u="sng" dirty="0" err="1">
                <a:solidFill>
                  <a:schemeClr val="tx1"/>
                </a:solidFill>
              </a:rPr>
              <a:t>feature</a:t>
            </a:r>
            <a:r>
              <a:rPr lang="fr-FR" b="1" u="sng" dirty="0">
                <a:solidFill>
                  <a:schemeClr val="tx1"/>
                </a:solidFill>
              </a:rPr>
              <a:t>&lt;&lt;</a:t>
            </a:r>
            <a:r>
              <a:rPr lang="fr-FR" b="1" u="sng" dirty="0" err="1">
                <a:solidFill>
                  <a:schemeClr val="tx1"/>
                </a:solidFill>
              </a:rPr>
              <a:t>product</a:t>
            </a:r>
            <a:r>
              <a:rPr lang="fr-FR" b="1" u="sng" dirty="0">
                <a:solidFill>
                  <a:schemeClr val="tx1"/>
                </a:solidFill>
              </a:rPr>
              <a:t> </a:t>
            </a:r>
            <a:r>
              <a:rPr lang="fr-FR" b="1" u="sng" dirty="0" err="1">
                <a:solidFill>
                  <a:schemeClr val="tx1"/>
                </a:solidFill>
              </a:rPr>
              <a:t>category</a:t>
            </a:r>
            <a:r>
              <a:rPr lang="fr-FR" b="1" u="sng" dirty="0">
                <a:solidFill>
                  <a:schemeClr val="tx1"/>
                </a:solidFill>
              </a:rPr>
              <a:t> </a:t>
            </a:r>
            <a:r>
              <a:rPr lang="fr-FR" b="1" u="sng" dirty="0" err="1">
                <a:solidFill>
                  <a:schemeClr val="tx1"/>
                </a:solidFill>
              </a:rPr>
              <a:t>tree</a:t>
            </a:r>
            <a:r>
              <a:rPr lang="fr-FR" b="1" u="sng" dirty="0">
                <a:solidFill>
                  <a:schemeClr val="tx1"/>
                </a:solidFill>
              </a:rPr>
              <a:t>&gt;&gt; représente l’arborescence complète d’un article</a:t>
            </a:r>
          </a:p>
        </p:txBody>
      </p:sp>
      <p:sp>
        <p:nvSpPr>
          <p:cNvPr id="3" name="Rectangle : coins arrondis 2">
            <a:extLst>
              <a:ext uri="{FF2B5EF4-FFF2-40B4-BE49-F238E27FC236}">
                <a16:creationId xmlns:a16="http://schemas.microsoft.com/office/drawing/2014/main" id="{3B74F0CD-6A55-6840-DA9B-296C87D511E4}"/>
              </a:ext>
            </a:extLst>
          </p:cNvPr>
          <p:cNvSpPr/>
          <p:nvPr/>
        </p:nvSpPr>
        <p:spPr>
          <a:xfrm>
            <a:off x="0" y="1237345"/>
            <a:ext cx="3223491" cy="63407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ln w="0"/>
                <a:solidFill>
                  <a:schemeClr val="tx1"/>
                </a:solidFill>
                <a:effectLst>
                  <a:outerShdw blurRad="38100" dist="19050" dir="2700000" algn="tl" rotWithShape="0">
                    <a:schemeClr val="dk1">
                      <a:alpha val="40000"/>
                    </a:schemeClr>
                  </a:outerShdw>
                </a:effectLst>
              </a:rPr>
              <a:t>Reprenons l’exemple de notre premier article dans le jeu de données</a:t>
            </a:r>
          </a:p>
        </p:txBody>
      </p:sp>
      <p:sp>
        <p:nvSpPr>
          <p:cNvPr id="4" name="Rectangle : coins arrondis 3">
            <a:extLst>
              <a:ext uri="{FF2B5EF4-FFF2-40B4-BE49-F238E27FC236}">
                <a16:creationId xmlns:a16="http://schemas.microsoft.com/office/drawing/2014/main" id="{B387A9FB-7F13-82C1-B165-35525551D8F7}"/>
              </a:ext>
            </a:extLst>
          </p:cNvPr>
          <p:cNvSpPr/>
          <p:nvPr/>
        </p:nvSpPr>
        <p:spPr>
          <a:xfrm>
            <a:off x="0" y="2029845"/>
            <a:ext cx="3223491" cy="61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ln w="0"/>
                <a:solidFill>
                  <a:schemeClr val="tx1"/>
                </a:solidFill>
                <a:effectLst>
                  <a:outerShdw blurRad="38100" dist="19050" dir="2700000" algn="tl" rotWithShape="0">
                    <a:schemeClr val="dk1">
                      <a:alpha val="40000"/>
                    </a:schemeClr>
                  </a:outerShdw>
                </a:effectLst>
              </a:rPr>
              <a:t>On extrait les différents nœuds de l’arborescence</a:t>
            </a:r>
          </a:p>
        </p:txBody>
      </p:sp>
      <p:sp>
        <p:nvSpPr>
          <p:cNvPr id="8" name="Rectangle 1">
            <a:extLst>
              <a:ext uri="{FF2B5EF4-FFF2-40B4-BE49-F238E27FC236}">
                <a16:creationId xmlns:a16="http://schemas.microsoft.com/office/drawing/2014/main" id="{88E83DF5-3AF2-A09D-B744-745E2DBE5F5A}"/>
              </a:ext>
            </a:extLst>
          </p:cNvPr>
          <p:cNvSpPr>
            <a:spLocks noChangeArrowheads="1"/>
          </p:cNvSpPr>
          <p:nvPr/>
        </p:nvSpPr>
        <p:spPr bwMode="auto">
          <a:xfrm>
            <a:off x="3503266" y="1227062"/>
            <a:ext cx="8709891" cy="612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0000"/>
                </a:solidFill>
                <a:effectLst/>
                <a:latin typeface="Courier New" panose="02070309020205020404" pitchFamily="49" charset="0"/>
              </a:rPr>
              <a:t>"</a:t>
            </a:r>
            <a:r>
              <a:rPr kumimoji="0" lang="fr-FR" altLang="fr-FR" sz="1000" b="1" i="0" u="none" strike="noStrike" cap="none" normalizeH="0" baseline="0" dirty="0">
                <a:ln>
                  <a:noFill/>
                </a:ln>
                <a:solidFill>
                  <a:srgbClr val="000000"/>
                </a:solidFill>
                <a:effectLst/>
                <a:latin typeface="Courier New" panose="02070309020205020404" pitchFamily="49" charset="0"/>
              </a:rPr>
              <a:t>Home </a:t>
            </a:r>
            <a:r>
              <a:rPr kumimoji="0" lang="fr-FR" altLang="fr-FR" sz="1000" b="1" i="0" u="none" strike="noStrike" cap="none" normalizeH="0" baseline="0" dirty="0" err="1">
                <a:ln>
                  <a:noFill/>
                </a:ln>
                <a:solidFill>
                  <a:srgbClr val="000000"/>
                </a:solidFill>
                <a:effectLst/>
                <a:latin typeface="Courier New" panose="02070309020205020404" pitchFamily="49" charset="0"/>
              </a:rPr>
              <a:t>Furnishing</a:t>
            </a:r>
            <a:r>
              <a:rPr kumimoji="0" lang="fr-FR" altLang="fr-FR" sz="1000" b="1" i="0" u="none" strike="noStrike" cap="none" normalizeH="0" baseline="0" dirty="0">
                <a:ln>
                  <a:noFill/>
                </a:ln>
                <a:solidFill>
                  <a:srgbClr val="000000"/>
                </a:solidFill>
                <a:effectLst/>
                <a:latin typeface="Courier New" panose="02070309020205020404" pitchFamily="49" charset="0"/>
              </a:rPr>
              <a:t> &gt;&gt; </a:t>
            </a:r>
            <a:r>
              <a:rPr kumimoji="0" lang="fr-FR" altLang="fr-FR" sz="1000" b="1" i="0" u="none" strike="noStrike" cap="none" normalizeH="0" baseline="0" dirty="0" err="1">
                <a:ln>
                  <a:noFill/>
                </a:ln>
                <a:solidFill>
                  <a:srgbClr val="000000"/>
                </a:solidFill>
                <a:effectLst/>
                <a:latin typeface="Courier New" panose="02070309020205020404" pitchFamily="49" charset="0"/>
              </a:rPr>
              <a:t>Curtains</a:t>
            </a:r>
            <a:r>
              <a:rPr kumimoji="0" lang="fr-FR" altLang="fr-FR" sz="1000" b="1" i="0" u="none" strike="noStrike" cap="none" normalizeH="0" baseline="0" dirty="0">
                <a:ln>
                  <a:noFill/>
                </a:ln>
                <a:solidFill>
                  <a:srgbClr val="000000"/>
                </a:solidFill>
                <a:effectLst/>
                <a:latin typeface="Courier New" panose="02070309020205020404" pitchFamily="49" charset="0"/>
              </a:rPr>
              <a:t> &amp; Accessories &gt;&gt; </a:t>
            </a:r>
            <a:r>
              <a:rPr kumimoji="0" lang="fr-FR" altLang="fr-FR" sz="1000" b="1" i="0" u="none" strike="noStrike" cap="none" normalizeH="0" baseline="0" dirty="0" err="1">
                <a:ln>
                  <a:noFill/>
                </a:ln>
                <a:solidFill>
                  <a:srgbClr val="000000"/>
                </a:solidFill>
                <a:effectLst/>
                <a:latin typeface="Courier New" panose="02070309020205020404" pitchFamily="49" charset="0"/>
              </a:rPr>
              <a:t>Curtains</a:t>
            </a:r>
            <a:r>
              <a:rPr kumimoji="0" lang="fr-FR" altLang="fr-FR" sz="1000" b="1" i="0" u="none" strike="noStrike" cap="none" normalizeH="0" baseline="0" dirty="0">
                <a:ln>
                  <a:noFill/>
                </a:ln>
                <a:solidFill>
                  <a:srgbClr val="000000"/>
                </a:solidFill>
                <a:effectLst/>
                <a:latin typeface="Courier New" panose="02070309020205020404" pitchFamily="49" charset="0"/>
              </a:rPr>
              <a:t> &gt;&gt; </a:t>
            </a:r>
            <a:r>
              <a:rPr kumimoji="0" lang="fr-FR" altLang="fr-FR" sz="1000" b="1" i="0" u="none" strike="noStrike" cap="none" normalizeH="0" baseline="0" dirty="0" err="1">
                <a:ln>
                  <a:noFill/>
                </a:ln>
                <a:solidFill>
                  <a:srgbClr val="000000"/>
                </a:solidFill>
                <a:effectLst/>
                <a:latin typeface="Courier New" panose="02070309020205020404" pitchFamily="49" charset="0"/>
              </a:rPr>
              <a:t>Elegance</a:t>
            </a:r>
            <a:r>
              <a:rPr kumimoji="0" lang="fr-FR" altLang="fr-FR" sz="1000" b="1" i="0" u="none" strike="noStrike" cap="none" normalizeH="0" baseline="0" dirty="0">
                <a:ln>
                  <a:noFill/>
                </a:ln>
                <a:solidFill>
                  <a:srgbClr val="000000"/>
                </a:solidFill>
                <a:effectLst/>
                <a:latin typeface="Courier New" panose="02070309020205020404" pitchFamily="49" charset="0"/>
              </a:rPr>
              <a:t> Polyester </a:t>
            </a:r>
            <a:r>
              <a:rPr kumimoji="0" lang="fr-FR" altLang="fr-FR" sz="1000" b="1" i="0" u="none" strike="noStrike" cap="none" normalizeH="0" baseline="0" dirty="0" err="1">
                <a:ln>
                  <a:noFill/>
                </a:ln>
                <a:solidFill>
                  <a:srgbClr val="000000"/>
                </a:solidFill>
                <a:effectLst/>
                <a:latin typeface="Courier New" panose="02070309020205020404" pitchFamily="49" charset="0"/>
              </a:rPr>
              <a:t>Multicolor</a:t>
            </a:r>
            <a:r>
              <a:rPr kumimoji="0" lang="fr-FR" altLang="fr-FR" sz="1000" b="1" i="0" u="none" strike="noStrike" cap="none" normalizeH="0" baseline="0" dirty="0">
                <a:ln>
                  <a:noFill/>
                </a:ln>
                <a:solidFill>
                  <a:srgbClr val="000000"/>
                </a:solidFill>
                <a:effectLst/>
                <a:latin typeface="Courier New" panose="02070309020205020404" pitchFamily="49" charset="0"/>
              </a:rPr>
              <a:t> Abstract </a:t>
            </a:r>
            <a:r>
              <a:rPr kumimoji="0" lang="fr-FR" altLang="fr-FR" sz="1000" b="1" i="0" u="none" strike="noStrike" cap="none" normalizeH="0" baseline="0" dirty="0" err="1">
                <a:ln>
                  <a:noFill/>
                </a:ln>
                <a:solidFill>
                  <a:srgbClr val="000000"/>
                </a:solidFill>
                <a:effectLst/>
                <a:latin typeface="Courier New" panose="02070309020205020404" pitchFamily="49" charset="0"/>
              </a:rPr>
              <a:t>Eyelet</a:t>
            </a:r>
            <a:r>
              <a:rPr kumimoji="0" lang="fr-FR" altLang="fr-FR" sz="1000" b="1" i="0" u="none" strike="noStrike" cap="none" normalizeH="0" baseline="0" dirty="0">
                <a:ln>
                  <a:noFill/>
                </a:ln>
                <a:solidFill>
                  <a:srgbClr val="000000"/>
                </a:solidFill>
                <a:effectLst/>
                <a:latin typeface="Courier New" panose="02070309020205020404" pitchFamily="49" charset="0"/>
              </a:rPr>
              <a:t> Do..."</a:t>
            </a:r>
            <a:r>
              <a:rPr kumimoji="0" lang="fr-FR" altLang="fr-FR" sz="1000" b="1" i="0" u="none" strike="noStrike" cap="none" normalizeH="0" baseline="0" dirty="0">
                <a:ln>
                  <a:noFill/>
                </a:ln>
                <a:solidFill>
                  <a:schemeClr val="tx1"/>
                </a:solidFill>
                <a:effectLst/>
              </a:rPr>
              <a:t> </a:t>
            </a:r>
            <a:endParaRPr kumimoji="0" lang="fr-FR" altLang="fr-FR" sz="1000" b="1" i="0" u="none" strike="noStrike" cap="none" normalizeH="0" baseline="0" dirty="0">
              <a:ln>
                <a:noFill/>
              </a:ln>
              <a:solidFill>
                <a:schemeClr val="tx1"/>
              </a:solidFill>
              <a:effectLst/>
              <a:latin typeface="Arial" panose="020B0604020202020204" pitchFamily="34" charset="0"/>
            </a:endParaRPr>
          </a:p>
        </p:txBody>
      </p:sp>
      <p:sp>
        <p:nvSpPr>
          <p:cNvPr id="10" name="Flèche : droite 9">
            <a:extLst>
              <a:ext uri="{FF2B5EF4-FFF2-40B4-BE49-F238E27FC236}">
                <a16:creationId xmlns:a16="http://schemas.microsoft.com/office/drawing/2014/main" id="{0CAC4CB1-134D-1E75-E3FD-B9DBDA503E73}"/>
              </a:ext>
            </a:extLst>
          </p:cNvPr>
          <p:cNvSpPr/>
          <p:nvPr/>
        </p:nvSpPr>
        <p:spPr>
          <a:xfrm>
            <a:off x="3266810" y="1382026"/>
            <a:ext cx="218661" cy="375658"/>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droite 10">
            <a:extLst>
              <a:ext uri="{FF2B5EF4-FFF2-40B4-BE49-F238E27FC236}">
                <a16:creationId xmlns:a16="http://schemas.microsoft.com/office/drawing/2014/main" id="{9B5E253D-2700-E008-0B19-E0B9EBF19F40}"/>
              </a:ext>
            </a:extLst>
          </p:cNvPr>
          <p:cNvSpPr/>
          <p:nvPr/>
        </p:nvSpPr>
        <p:spPr>
          <a:xfrm>
            <a:off x="3266810" y="2194234"/>
            <a:ext cx="218661" cy="309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a:extLst>
              <a:ext uri="{FF2B5EF4-FFF2-40B4-BE49-F238E27FC236}">
                <a16:creationId xmlns:a16="http://schemas.microsoft.com/office/drawing/2014/main" id="{41C4670E-EBF1-8716-8AF3-540A7AA5531B}"/>
              </a:ext>
            </a:extLst>
          </p:cNvPr>
          <p:cNvGrpSpPr/>
          <p:nvPr/>
        </p:nvGrpSpPr>
        <p:grpSpPr>
          <a:xfrm>
            <a:off x="3503266" y="2043217"/>
            <a:ext cx="8709891" cy="612000"/>
            <a:chOff x="3522066" y="2335979"/>
            <a:chExt cx="8709891" cy="612000"/>
          </a:xfrm>
        </p:grpSpPr>
        <p:sp>
          <p:nvSpPr>
            <p:cNvPr id="9" name="Rectangle 1">
              <a:extLst>
                <a:ext uri="{FF2B5EF4-FFF2-40B4-BE49-F238E27FC236}">
                  <a16:creationId xmlns:a16="http://schemas.microsoft.com/office/drawing/2014/main" id="{35587E6B-6A1A-42B5-D6B8-EDC9513564D2}"/>
                </a:ext>
              </a:extLst>
            </p:cNvPr>
            <p:cNvSpPr>
              <a:spLocks noChangeArrowheads="1"/>
            </p:cNvSpPr>
            <p:nvPr/>
          </p:nvSpPr>
          <p:spPr bwMode="auto">
            <a:xfrm>
              <a:off x="3522066" y="2335979"/>
              <a:ext cx="8709891" cy="612000"/>
            </a:xfrm>
            <a:prstGeom prst="rect">
              <a:avLst/>
            </a:prstGeom>
            <a:solidFill>
              <a:srgbClr val="FF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0000"/>
                  </a:solidFill>
                  <a:effectLst/>
                  <a:latin typeface="Courier New" panose="02070309020205020404" pitchFamily="49" charset="0"/>
                </a:rPr>
                <a:t>"</a:t>
              </a:r>
              <a:r>
                <a:rPr kumimoji="0" lang="fr-FR" altLang="fr-FR" sz="1000" b="1" i="0" u="none" strike="noStrike" cap="none" normalizeH="0" baseline="0" dirty="0">
                  <a:ln>
                    <a:noFill/>
                  </a:ln>
                  <a:solidFill>
                    <a:srgbClr val="000000"/>
                  </a:solidFill>
                  <a:effectLst/>
                  <a:latin typeface="Courier New" panose="02070309020205020404" pitchFamily="49" charset="0"/>
                </a:rPr>
                <a:t>Home </a:t>
              </a:r>
              <a:r>
                <a:rPr kumimoji="0" lang="fr-FR" altLang="fr-FR" sz="1000" b="1" i="0" u="none" strike="noStrike" cap="none" normalizeH="0" baseline="0" dirty="0" err="1">
                  <a:ln>
                    <a:noFill/>
                  </a:ln>
                  <a:solidFill>
                    <a:srgbClr val="000000"/>
                  </a:solidFill>
                  <a:effectLst/>
                  <a:latin typeface="Courier New" panose="02070309020205020404" pitchFamily="49" charset="0"/>
                </a:rPr>
                <a:t>Furnishing</a:t>
              </a:r>
              <a:r>
                <a:rPr kumimoji="0" lang="fr-FR" altLang="fr-FR" sz="1000" b="1" i="0" u="none" strike="noStrike" cap="none" normalizeH="0" baseline="0" dirty="0">
                  <a:ln>
                    <a:noFill/>
                  </a:ln>
                  <a:solidFill>
                    <a:srgbClr val="000000"/>
                  </a:solidFill>
                  <a:effectLst/>
                  <a:latin typeface="Courier New" panose="02070309020205020404" pitchFamily="49" charset="0"/>
                </a:rPr>
                <a:t> &gt;&gt; </a:t>
              </a:r>
              <a:r>
                <a:rPr kumimoji="0" lang="fr-FR" altLang="fr-FR" sz="1000" b="1" i="0" u="none" strike="noStrike" cap="none" normalizeH="0" baseline="0" dirty="0" err="1">
                  <a:ln>
                    <a:noFill/>
                  </a:ln>
                  <a:solidFill>
                    <a:srgbClr val="000000"/>
                  </a:solidFill>
                  <a:effectLst/>
                  <a:latin typeface="Courier New" panose="02070309020205020404" pitchFamily="49" charset="0"/>
                </a:rPr>
                <a:t>Curtains</a:t>
              </a:r>
              <a:r>
                <a:rPr kumimoji="0" lang="fr-FR" altLang="fr-FR" sz="1000" b="1" i="0" u="none" strike="noStrike" cap="none" normalizeH="0" baseline="0" dirty="0">
                  <a:ln>
                    <a:noFill/>
                  </a:ln>
                  <a:solidFill>
                    <a:srgbClr val="000000"/>
                  </a:solidFill>
                  <a:effectLst/>
                  <a:latin typeface="Courier New" panose="02070309020205020404" pitchFamily="49" charset="0"/>
                </a:rPr>
                <a:t> &amp; Accessories &gt;&gt; </a:t>
              </a:r>
              <a:r>
                <a:rPr kumimoji="0" lang="fr-FR" altLang="fr-FR" sz="1000" b="1" i="0" u="none" strike="noStrike" cap="none" normalizeH="0" baseline="0" dirty="0" err="1">
                  <a:ln>
                    <a:noFill/>
                  </a:ln>
                  <a:solidFill>
                    <a:srgbClr val="000000"/>
                  </a:solidFill>
                  <a:effectLst/>
                  <a:latin typeface="Courier New" panose="02070309020205020404" pitchFamily="49" charset="0"/>
                </a:rPr>
                <a:t>Curtains</a:t>
              </a:r>
              <a:r>
                <a:rPr kumimoji="0" lang="fr-FR" altLang="fr-FR" sz="1000" b="1" i="0" u="none" strike="noStrike" cap="none" normalizeH="0" baseline="0" dirty="0">
                  <a:ln>
                    <a:noFill/>
                  </a:ln>
                  <a:solidFill>
                    <a:srgbClr val="000000"/>
                  </a:solidFill>
                  <a:effectLst/>
                  <a:latin typeface="Courier New" panose="02070309020205020404" pitchFamily="49" charset="0"/>
                </a:rPr>
                <a:t> &gt;&gt; </a:t>
              </a:r>
              <a:r>
                <a:rPr kumimoji="0" lang="fr-FR" altLang="fr-FR" sz="1000" b="1" i="0" u="none" strike="noStrike" cap="none" normalizeH="0" baseline="0" dirty="0" err="1">
                  <a:ln>
                    <a:noFill/>
                  </a:ln>
                  <a:solidFill>
                    <a:srgbClr val="000000"/>
                  </a:solidFill>
                  <a:effectLst/>
                  <a:latin typeface="Courier New" panose="02070309020205020404" pitchFamily="49" charset="0"/>
                </a:rPr>
                <a:t>Elegance</a:t>
              </a:r>
              <a:r>
                <a:rPr kumimoji="0" lang="fr-FR" altLang="fr-FR" sz="1000" b="1" i="0" u="none" strike="noStrike" cap="none" normalizeH="0" baseline="0" dirty="0">
                  <a:ln>
                    <a:noFill/>
                  </a:ln>
                  <a:solidFill>
                    <a:srgbClr val="000000"/>
                  </a:solidFill>
                  <a:effectLst/>
                  <a:latin typeface="Courier New" panose="02070309020205020404" pitchFamily="49" charset="0"/>
                </a:rPr>
                <a:t> Polyester </a:t>
              </a:r>
              <a:r>
                <a:rPr kumimoji="0" lang="fr-FR" altLang="fr-FR" sz="1000" b="1" i="0" u="none" strike="noStrike" cap="none" normalizeH="0" baseline="0" dirty="0" err="1">
                  <a:ln>
                    <a:noFill/>
                  </a:ln>
                  <a:solidFill>
                    <a:srgbClr val="000000"/>
                  </a:solidFill>
                  <a:effectLst/>
                  <a:latin typeface="Courier New" panose="02070309020205020404" pitchFamily="49" charset="0"/>
                </a:rPr>
                <a:t>Multicolor</a:t>
              </a:r>
              <a:r>
                <a:rPr kumimoji="0" lang="fr-FR" altLang="fr-FR" sz="1000" b="1" i="0" u="none" strike="noStrike" cap="none" normalizeH="0" baseline="0" dirty="0">
                  <a:ln>
                    <a:noFill/>
                  </a:ln>
                  <a:solidFill>
                    <a:srgbClr val="000000"/>
                  </a:solidFill>
                  <a:effectLst/>
                  <a:latin typeface="Courier New" panose="02070309020205020404" pitchFamily="49" charset="0"/>
                </a:rPr>
                <a:t> Abstract </a:t>
              </a:r>
              <a:r>
                <a:rPr kumimoji="0" lang="fr-FR" altLang="fr-FR" sz="1000" b="1" i="0" u="none" strike="noStrike" cap="none" normalizeH="0" baseline="0" dirty="0" err="1">
                  <a:ln>
                    <a:noFill/>
                  </a:ln>
                  <a:solidFill>
                    <a:srgbClr val="000000"/>
                  </a:solidFill>
                  <a:effectLst/>
                  <a:latin typeface="Courier New" panose="02070309020205020404" pitchFamily="49" charset="0"/>
                </a:rPr>
                <a:t>Eyelet</a:t>
              </a:r>
              <a:r>
                <a:rPr kumimoji="0" lang="fr-FR" altLang="fr-FR" sz="1000" b="1" i="0" u="none" strike="noStrike" cap="none" normalizeH="0" baseline="0" dirty="0">
                  <a:ln>
                    <a:noFill/>
                  </a:ln>
                  <a:solidFill>
                    <a:srgbClr val="000000"/>
                  </a:solidFill>
                  <a:effectLst/>
                  <a:latin typeface="Courier New" panose="02070309020205020404" pitchFamily="49" charset="0"/>
                </a:rPr>
                <a:t> Do..."</a:t>
              </a:r>
              <a:r>
                <a:rPr kumimoji="0" lang="fr-FR" altLang="fr-FR" sz="1000" b="1" i="0" u="none" strike="noStrike" cap="none" normalizeH="0" baseline="0" dirty="0">
                  <a:ln>
                    <a:noFill/>
                  </a:ln>
                  <a:solidFill>
                    <a:schemeClr val="tx1"/>
                  </a:solidFill>
                  <a:effectLst/>
                </a:rPr>
                <a:t> </a:t>
              </a:r>
              <a:endParaRPr kumimoji="0" lang="fr-FR" altLang="fr-FR" sz="1000" b="1" i="0" u="none" strike="noStrike" cap="none" normalizeH="0" baseline="0" dirty="0">
                <a:ln>
                  <a:noFill/>
                </a:ln>
                <a:solidFill>
                  <a:schemeClr val="tx1"/>
                </a:solidFill>
                <a:effectLst/>
                <a:latin typeface="Arial" panose="020B0604020202020204" pitchFamily="34" charset="0"/>
              </a:endParaRPr>
            </a:p>
          </p:txBody>
        </p:sp>
        <p:sp>
          <p:nvSpPr>
            <p:cNvPr id="12" name="Ellipse 11">
              <a:extLst>
                <a:ext uri="{FF2B5EF4-FFF2-40B4-BE49-F238E27FC236}">
                  <a16:creationId xmlns:a16="http://schemas.microsoft.com/office/drawing/2014/main" id="{59EF0F5B-A921-0F99-3B52-753214751EC2}"/>
                </a:ext>
              </a:extLst>
            </p:cNvPr>
            <p:cNvSpPr/>
            <p:nvPr/>
          </p:nvSpPr>
          <p:spPr>
            <a:xfrm>
              <a:off x="3522066" y="2387996"/>
              <a:ext cx="1468456" cy="48122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93977CB9-EF0C-2CDA-C1AD-107BC5CED40A}"/>
                </a:ext>
              </a:extLst>
            </p:cNvPr>
            <p:cNvSpPr/>
            <p:nvPr/>
          </p:nvSpPr>
          <p:spPr>
            <a:xfrm>
              <a:off x="4990522" y="2395309"/>
              <a:ext cx="1858618" cy="510608"/>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grpSp>
      <p:sp>
        <p:nvSpPr>
          <p:cNvPr id="15" name="Rectangle : coins arrondis 14">
            <a:extLst>
              <a:ext uri="{FF2B5EF4-FFF2-40B4-BE49-F238E27FC236}">
                <a16:creationId xmlns:a16="http://schemas.microsoft.com/office/drawing/2014/main" id="{D7899B54-7065-931C-5188-23F6F7A92C00}"/>
              </a:ext>
            </a:extLst>
          </p:cNvPr>
          <p:cNvSpPr/>
          <p:nvPr/>
        </p:nvSpPr>
        <p:spPr>
          <a:xfrm>
            <a:off x="3623074" y="2850122"/>
            <a:ext cx="1228839" cy="36933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Sous_cat_1</a:t>
            </a:r>
          </a:p>
        </p:txBody>
      </p:sp>
      <p:sp>
        <p:nvSpPr>
          <p:cNvPr id="17" name="Rectangle : coins arrondis 16">
            <a:extLst>
              <a:ext uri="{FF2B5EF4-FFF2-40B4-BE49-F238E27FC236}">
                <a16:creationId xmlns:a16="http://schemas.microsoft.com/office/drawing/2014/main" id="{7DB6D1CA-8CED-A1DC-7559-0D99B4DD2DE6}"/>
              </a:ext>
            </a:extLst>
          </p:cNvPr>
          <p:cNvSpPr/>
          <p:nvPr/>
        </p:nvSpPr>
        <p:spPr>
          <a:xfrm>
            <a:off x="5286611" y="2867632"/>
            <a:ext cx="1228839" cy="36933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Sous_cat_2</a:t>
            </a:r>
          </a:p>
        </p:txBody>
      </p:sp>
      <p:pic>
        <p:nvPicPr>
          <p:cNvPr id="23" name="Image 22">
            <a:extLst>
              <a:ext uri="{FF2B5EF4-FFF2-40B4-BE49-F238E27FC236}">
                <a16:creationId xmlns:a16="http://schemas.microsoft.com/office/drawing/2014/main" id="{415802A7-408E-6D03-15F6-6A1D94A9FD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966" y="3941845"/>
            <a:ext cx="6540415" cy="2883344"/>
          </a:xfrm>
          <a:prstGeom prst="rect">
            <a:avLst/>
          </a:prstGeom>
        </p:spPr>
      </p:pic>
      <p:pic>
        <p:nvPicPr>
          <p:cNvPr id="25" name="Image 24">
            <a:extLst>
              <a:ext uri="{FF2B5EF4-FFF2-40B4-BE49-F238E27FC236}">
                <a16:creationId xmlns:a16="http://schemas.microsoft.com/office/drawing/2014/main" id="{FA1D2C7A-E6FD-3363-94C8-A9439A7E1F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7778" y="3941845"/>
            <a:ext cx="5382622" cy="2548343"/>
          </a:xfrm>
          <a:prstGeom prst="rect">
            <a:avLst/>
          </a:prstGeom>
        </p:spPr>
      </p:pic>
      <p:cxnSp>
        <p:nvCxnSpPr>
          <p:cNvPr id="27" name="Connecteur droit avec flèche 26">
            <a:extLst>
              <a:ext uri="{FF2B5EF4-FFF2-40B4-BE49-F238E27FC236}">
                <a16:creationId xmlns:a16="http://schemas.microsoft.com/office/drawing/2014/main" id="{5C7917C3-148D-B177-01B6-41463BB2210D}"/>
              </a:ext>
            </a:extLst>
          </p:cNvPr>
          <p:cNvCxnSpPr>
            <a:cxnSpLocks/>
          </p:cNvCxnSpPr>
          <p:nvPr/>
        </p:nvCxnSpPr>
        <p:spPr>
          <a:xfrm>
            <a:off x="6515449" y="3236964"/>
            <a:ext cx="1982006" cy="704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E93356E1-7503-AFD0-EBE1-C203BD379E7B}"/>
              </a:ext>
            </a:extLst>
          </p:cNvPr>
          <p:cNvCxnSpPr>
            <a:cxnSpLocks/>
            <a:endCxn id="23" idx="0"/>
          </p:cNvCxnSpPr>
          <p:nvPr/>
        </p:nvCxnSpPr>
        <p:spPr>
          <a:xfrm flipH="1">
            <a:off x="3245242" y="3219454"/>
            <a:ext cx="377832" cy="7223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 coins arrondis 36">
            <a:extLst>
              <a:ext uri="{FF2B5EF4-FFF2-40B4-BE49-F238E27FC236}">
                <a16:creationId xmlns:a16="http://schemas.microsoft.com/office/drawing/2014/main" id="{A6A34E11-8D98-7F22-85FB-2C0575709DA1}"/>
              </a:ext>
            </a:extLst>
          </p:cNvPr>
          <p:cNvSpPr/>
          <p:nvPr/>
        </p:nvSpPr>
        <p:spPr>
          <a:xfrm>
            <a:off x="951346" y="3589404"/>
            <a:ext cx="1971158" cy="3524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w="0"/>
                <a:solidFill>
                  <a:schemeClr val="tx1"/>
                </a:solidFill>
                <a:effectLst>
                  <a:outerShdw blurRad="38100" dist="19050" dir="2700000" algn="tl" rotWithShape="0">
                    <a:schemeClr val="dk1">
                      <a:alpha val="40000"/>
                    </a:schemeClr>
                  </a:outerShdw>
                </a:effectLst>
              </a:rPr>
              <a:t>7 Catégories</a:t>
            </a:r>
          </a:p>
        </p:txBody>
      </p:sp>
      <p:sp>
        <p:nvSpPr>
          <p:cNvPr id="39" name="Rectangle : coins arrondis 38">
            <a:extLst>
              <a:ext uri="{FF2B5EF4-FFF2-40B4-BE49-F238E27FC236}">
                <a16:creationId xmlns:a16="http://schemas.microsoft.com/office/drawing/2014/main" id="{4D46D06F-3462-D5B7-5E7B-39788F84B955}"/>
              </a:ext>
            </a:extLst>
          </p:cNvPr>
          <p:cNvSpPr/>
          <p:nvPr/>
        </p:nvSpPr>
        <p:spPr>
          <a:xfrm>
            <a:off x="9273310" y="3589404"/>
            <a:ext cx="1838036" cy="352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w="0"/>
                <a:solidFill>
                  <a:schemeClr val="tx1"/>
                </a:solidFill>
                <a:effectLst>
                  <a:outerShdw blurRad="38100" dist="19050" dir="2700000" algn="tl" rotWithShape="0">
                    <a:schemeClr val="dk1">
                      <a:alpha val="40000"/>
                    </a:schemeClr>
                  </a:outerShdw>
                </a:effectLst>
              </a:rPr>
              <a:t>63 Catégories</a:t>
            </a:r>
          </a:p>
        </p:txBody>
      </p:sp>
    </p:spTree>
    <p:extLst>
      <p:ext uri="{BB962C8B-B14F-4D97-AF65-F5344CB8AC3E}">
        <p14:creationId xmlns:p14="http://schemas.microsoft.com/office/powerpoint/2010/main" val="36094207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is">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TM03457503[[fn=Concis]]</Template>
  <TotalTime>24638</TotalTime>
  <Words>2887</Words>
  <Application>Microsoft Office PowerPoint</Application>
  <PresentationFormat>Grand écran</PresentationFormat>
  <Paragraphs>334</Paragraphs>
  <Slides>30</Slides>
  <Notes>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30</vt:i4>
      </vt:variant>
    </vt:vector>
  </HeadingPairs>
  <TitlesOfParts>
    <vt:vector size="43" baseType="lpstr">
      <vt:lpstr>Arial</vt:lpstr>
      <vt:lpstr>Arial Black</vt:lpstr>
      <vt:lpstr>Calibri</vt:lpstr>
      <vt:lpstr>Century Gothic</vt:lpstr>
      <vt:lpstr>Corbel</vt:lpstr>
      <vt:lpstr>Courier New</vt:lpstr>
      <vt:lpstr>Gilroy light</vt:lpstr>
      <vt:lpstr>Helvetica Neue</vt:lpstr>
      <vt:lpstr>Montserrat</vt:lpstr>
      <vt:lpstr>Roboto</vt:lpstr>
      <vt:lpstr>Wingdings</vt:lpstr>
      <vt:lpstr>Wingdings 2</vt:lpstr>
      <vt:lpstr>Concis</vt:lpstr>
      <vt:lpstr>NOTE METHODOLOGIE DE PROJET P7  Parcours:  DATA SCIENTIST</vt:lpstr>
      <vt:lpstr>Sommaire</vt:lpstr>
      <vt:lpstr>I. Thématique du Projet P6</vt:lpstr>
      <vt:lpstr>Problématique:</vt:lpstr>
      <vt:lpstr> Cahier des charges projet:</vt:lpstr>
      <vt:lpstr>Présentation du jeu de données</vt:lpstr>
      <vt:lpstr>Clustering des données textuelles et Visuelles </vt:lpstr>
      <vt:lpstr>DONNEES TEXTUELLES </vt:lpstr>
      <vt:lpstr>A_ANALYSE DES CATEGORIES </vt:lpstr>
      <vt:lpstr>           B_ANALYSE DU CORPUS</vt:lpstr>
      <vt:lpstr>          B_ANALYSE  DU CORPUS EXTRAIT DU JEU DE DONNEES </vt:lpstr>
      <vt:lpstr>C_Préprocessing du corpus </vt:lpstr>
      <vt:lpstr>      Descriptif de l’approche  Bag of Words(BOW)</vt:lpstr>
      <vt:lpstr>Mise en œuvre du Bag-of_Words dans le projet par la solution TF-IDF</vt:lpstr>
      <vt:lpstr>      Descriptif de l’approche  Words Embedding</vt:lpstr>
      <vt:lpstr>Mise en œuvre du Words Embeddings dans le projet par Word2Vec</vt:lpstr>
      <vt:lpstr>Présentation PowerPoint</vt:lpstr>
      <vt:lpstr>Evaluation comparative du Clustering des données textuelles. </vt:lpstr>
      <vt:lpstr>DONNEES VISUELLES </vt:lpstr>
      <vt:lpstr>Préprocessing d’image en vision par ordinateur</vt:lpstr>
      <vt:lpstr>Descriptif de l’approche du Bag of Visual Word (BOVW)</vt:lpstr>
      <vt:lpstr> Features images par ORB et clustering des descripteurs</vt:lpstr>
      <vt:lpstr>Résultat du clustering des descripteurs image par Extraction ORB </vt:lpstr>
      <vt:lpstr>Transfer Learning par VGG16</vt:lpstr>
      <vt:lpstr>Clustering des descripteurs d’image par Transfer Learning avec VVG16</vt:lpstr>
      <vt:lpstr>Résultat du clustering +Visualisation des descripteurs image par Transfer Learning_Vgg16 </vt:lpstr>
      <vt:lpstr>COMBINAISON DONNEES TEXTUELLES+DONNEES VISUELLES </vt:lpstr>
      <vt:lpstr>Résultat du clustering +Visualisation des descripteurs image par Combinaison NLP+Vision par Ordinateur </vt:lpstr>
      <vt:lpstr>VIII. Bilan de projet Open ClassRooms P6</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DE MÉMOIRE DE FIN DE PROJET P2   Niveau Visé: DATA SCIENTIST</dc:title>
  <dc:creator>LANDRY GAMASSA</dc:creator>
  <cp:lastModifiedBy>LANDRY</cp:lastModifiedBy>
  <cp:revision>362</cp:revision>
  <dcterms:created xsi:type="dcterms:W3CDTF">2021-11-14T14:01:05Z</dcterms:created>
  <dcterms:modified xsi:type="dcterms:W3CDTF">2023-01-04T12:30:22Z</dcterms:modified>
</cp:coreProperties>
</file>